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7" r:id="rId4"/>
    <p:sldId id="258" r:id="rId5"/>
    <p:sldId id="286" r:id="rId6"/>
    <p:sldId id="259" r:id="rId7"/>
    <p:sldId id="260" r:id="rId8"/>
    <p:sldId id="261" r:id="rId9"/>
    <p:sldId id="262" r:id="rId10"/>
    <p:sldId id="263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7" r:id="rId20"/>
    <p:sldId id="296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58"/>
  </p:normalViewPr>
  <p:slideViewPr>
    <p:cSldViewPr snapToGrid="0">
      <p:cViewPr varScale="1">
        <p:scale>
          <a:sx n="120" d="100"/>
          <a:sy n="120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81E52-F147-9B6A-728E-55F7DA288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E2894-AC86-9CB1-D278-5EFEC8D14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E8186-0748-3960-A952-35122327B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A0DD-19F3-334A-91DF-08B6C3453B95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EBEB2-854A-AFF1-18CD-4B0418521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36E20-F389-203C-2FFF-F98A2D4F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874-BF5A-4A41-A484-6B0F7C7A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65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320C-0FD9-7BEE-FEF8-EE596492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61812F-35E3-4C7C-7583-FF7FD90DE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5CF59-DA9F-B957-3089-3DDEC480C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A0DD-19F3-334A-91DF-08B6C3453B95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235C2-8C0C-6CC7-2C81-D837DAFF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7C6FC-5ACE-09D0-BC36-D801B4F1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874-BF5A-4A41-A484-6B0F7C7A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2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35C0E1-5906-DCD3-8893-EAA3031438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8CCD61-E0B8-AB1A-F790-52C9EB587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BFEB1-958E-805E-2EF7-9A722A65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A0DD-19F3-334A-91DF-08B6C3453B95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FF7FC-2C60-3180-1E2A-918D88B98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19E4E-9674-B8CA-FBDD-0F5FC9EB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874-BF5A-4A41-A484-6B0F7C7A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7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308BE-9B7D-349F-4A0B-A3D7FAB3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1C198-211B-9060-B2F2-55663FE14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6F28-79D7-B50D-3B27-FD32A0AB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A0DD-19F3-334A-91DF-08B6C3453B95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7D9CF-7B0E-230A-418F-0B5AB632C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22E97-C031-0F31-AD12-A7964B83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874-BF5A-4A41-A484-6B0F7C7A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1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562D8-F74E-41AA-E9B9-CE0F3E82C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C7B7A-7A30-0D89-673E-7E1E97AE3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E32E4-6308-D4EC-B672-8DAC0E950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A0DD-19F3-334A-91DF-08B6C3453B95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CD8BE-EBDC-2DDB-69F9-15F8194A2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0A88-AE71-CD08-2A3B-2CA448E0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874-BF5A-4A41-A484-6B0F7C7A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5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62831-56D3-DB45-0108-5B931AF6B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FB880-A872-5FED-97FD-D6CF6E5AC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A0BF0-45A4-F192-6FCF-C7A09F911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AFE8C-5A4D-74DE-4837-4F8E6D10F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A0DD-19F3-334A-91DF-08B6C3453B95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3DBEC-10E5-C2B5-CDFF-516AA5D55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72C64-ECDD-FF5E-262E-E249ADBA1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874-BF5A-4A41-A484-6B0F7C7A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1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AF351-4F59-ED91-A2F7-CBA082E2C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D8963-E78B-F345-E27A-6A6B07486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3B9B7-ADE5-F4D3-AC00-969E59D13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4029C0-6647-4FBF-3860-9FB22CA02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8F7C9-E51B-E528-B918-03EF71BEF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E2E805-3467-919B-EB72-1299E844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A0DD-19F3-334A-91DF-08B6C3453B95}" type="datetimeFigureOut">
              <a:rPr lang="en-US" smtClean="0"/>
              <a:t>6/25/26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D7335-A353-0C29-992B-FFAF7074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692CA1-459E-E838-E7AF-DD8D377E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874-BF5A-4A41-A484-6B0F7C7A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3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07B09-337C-5E74-1EB4-960645F73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439A4-BF89-C873-EA30-167E170D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A0DD-19F3-334A-91DF-08B6C3453B95}" type="datetimeFigureOut">
              <a:rPr lang="en-US" smtClean="0"/>
              <a:t>6/25/26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40BA4-AE82-2E66-5E51-79AFE36FA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DCCD0-F9D5-8BB5-C610-33C5D821D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874-BF5A-4A41-A484-6B0F7C7A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65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71E347-C9C4-D12B-84CC-322F3329C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A0DD-19F3-334A-91DF-08B6C3453B95}" type="datetimeFigureOut">
              <a:rPr lang="en-US" smtClean="0"/>
              <a:t>6/25/26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03ADC9-D8DB-2E3B-7548-0E93D65A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5B822-49B0-4D66-4BA7-F493F58A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874-BF5A-4A41-A484-6B0F7C7A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6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3515F-BCE2-C75E-9275-E3C54A81C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E8512-98D1-CD5A-485B-24BD93004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E9061D-6EE3-F725-3E9F-F67BFB823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7C6B7-6BE0-A96E-5EF4-C52D15729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A0DD-19F3-334A-91DF-08B6C3453B95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A545F-33B9-D531-B6C7-217FF04F6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CF544-AE88-9C5C-5FC4-44CAA374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874-BF5A-4A41-A484-6B0F7C7A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E2AA0-2DED-D28E-A00E-96A4551C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86E90B-D4E2-8D0E-273D-850CA1B57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B68D8-B45E-7F78-212C-6F99EFB66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B0F6C-4DD4-3ECF-BB1A-CDE42B34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A0DD-19F3-334A-91DF-08B6C3453B95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B8668-164A-3EAF-0EBF-0779E80E4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68A8C-D44A-16FF-7141-0554724C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6874-BF5A-4A41-A484-6B0F7C7A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6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CA8F62-89F4-951C-CAE3-2605DAE67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F5498-A735-6980-CA87-D3D41179F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AA5E0-D922-4A41-1912-358373FEA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87A0DD-19F3-334A-91DF-08B6C3453B95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11AC7-44F4-FE96-B49C-AE2879655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A2943-9836-8258-C77A-6A45CAD44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F06874-BF5A-4A41-A484-6B0F7C7A0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8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https://www.ucb.ac.uk/college-and-sixth-for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hyperlink" Target="https://www.ucb.ac.uk/college-and-sixth-form/college/course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BGVopFzq5M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0E791-9D4C-DB33-E9BE-2F93296DD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303" y="1119116"/>
            <a:ext cx="5749703" cy="2213635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193EAC-BE47-0AAF-AD1D-47DFE78E9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303" y="3429000"/>
            <a:ext cx="9732923" cy="1713305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8000" dirty="0"/>
              <a:t>How to apply for college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33A0C97E-E833-577B-53B4-B0EA4E4CD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7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60"/>
    </mc:Choice>
    <mc:Fallback>
      <p:transition spd="slow" advTm="2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B102-7F2B-EC17-B079-66AD9AE02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need to create an account: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9ADC24-6ECA-5B5A-7553-B0E0F7291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42535" y="2024320"/>
            <a:ext cx="10515600" cy="3355276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1756CAF0-EE77-A63D-BEB9-8F71DF19044D}"/>
              </a:ext>
            </a:extLst>
          </p:cNvPr>
          <p:cNvSpPr/>
          <p:nvPr/>
        </p:nvSpPr>
        <p:spPr>
          <a:xfrm>
            <a:off x="0" y="4633785"/>
            <a:ext cx="1853514" cy="6425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F0E77C7C-9C88-8FD2-18DD-66A9196EF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2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40"/>
    </mc:Choice>
    <mc:Fallback>
      <p:transition spd="slow" advTm="20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F84FA-5511-8CE4-A654-49A2A8D5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22" y="543697"/>
            <a:ext cx="4561703" cy="5634681"/>
          </a:xfrm>
        </p:spPr>
        <p:txBody>
          <a:bodyPr>
            <a:normAutofit fontScale="90000"/>
          </a:bodyPr>
          <a:lstStyle/>
          <a:p>
            <a:r>
              <a:rPr lang="en-US" dirty="0"/>
              <a:t>Fill in your details.  Do not use pupil’s school email address.  Pupils will lose access to this after they leave.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Click Create Account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E3186-5679-9B7B-93C4-91492BD52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929" y="172994"/>
            <a:ext cx="5065871" cy="6858000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6EF41CCB-B91B-69DF-8BAA-7740FF944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3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00"/>
    </mc:Choice>
    <mc:Fallback>
      <p:transition spd="slow" advTm="3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A0C9B-3D75-FD60-7448-E0A336864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confirmation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B4E99-4915-0BE4-4B79-F78C51AD1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925" y="2332252"/>
            <a:ext cx="328895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You will get an email to verify your account.  Click activate account in that email.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59B13-5795-CDFD-6947-07EE00476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792" y="1690688"/>
            <a:ext cx="8011208" cy="44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63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83936-F87F-5EEB-382B-C22989BFD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will take you back to the log in page.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EA42A-96E7-F3C5-0789-585C821B9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434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Use your email address and Password to log 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07FDF-0066-7789-4465-24959859D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097" y="2803996"/>
            <a:ext cx="7772400" cy="2339651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ED30CC32-9325-E837-6867-94091385B478}"/>
              </a:ext>
            </a:extLst>
          </p:cNvPr>
          <p:cNvSpPr/>
          <p:nvPr/>
        </p:nvSpPr>
        <p:spPr>
          <a:xfrm>
            <a:off x="2125362" y="3645245"/>
            <a:ext cx="1804087" cy="5436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47084EA6-77A3-A40B-3B07-9528EE69D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9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0"/>
    </mc:Choice>
    <mc:Fallback>
      <p:transition spd="slow" advTm="1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21B59-E2CF-B1E9-49E0-45C11C4D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Click: apply now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DBEA9A7-8C11-1C43-4570-1C37363AD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96878" y="1825625"/>
            <a:ext cx="6798244" cy="4351338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16E4FC71-7259-AF1A-A40A-72D0D08C8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5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80"/>
    </mc:Choice>
    <mc:Fallback>
      <p:transition spd="slow" advTm="14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4BF02-6337-DFD0-76DF-1BDFB698E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College and Sixth Form Application.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1C75D7-CDC7-279F-0490-85A395BAB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7204" y="2069262"/>
            <a:ext cx="10515600" cy="4204306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12133083-8978-3A61-351C-26AF6A781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1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5"/>
    </mc:Choice>
    <mc:Fallback>
      <p:transition spd="slow" advTm="1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296D8-2ACA-F027-DFEA-DAB4143DF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Begin.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A3CACD-74B1-F577-CA34-96F889F0D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3960"/>
            <a:ext cx="10515600" cy="42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8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B3BF9-F639-A9CA-7CF2-D0F2310AA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 out your details.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2027E-3765-4494-F54A-ED69F3D49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364" y="1383956"/>
            <a:ext cx="7772400" cy="4977236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F06B0202-5284-A715-1EB0-05D8DC2D7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8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0"/>
    </mc:Choice>
    <mc:Fallback>
      <p:transition spd="slow" advTm="1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19946-7666-0813-82FC-8C4315A56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5" y="662400"/>
            <a:ext cx="5439032" cy="5533199"/>
          </a:xfrm>
        </p:spPr>
        <p:txBody>
          <a:bodyPr>
            <a:normAutofit fontScale="90000"/>
          </a:bodyPr>
          <a:lstStyle/>
          <a:p>
            <a:r>
              <a:rPr lang="en-US" dirty="0"/>
              <a:t>Click the correct academic year for when you plan to START the course.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Then, either search for the course you are interested in, or scroll through the list.  For A Level, search A Level.  You make your subject choices later.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23055-E201-A7C7-8E1C-8DFECF846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624" y="0"/>
            <a:ext cx="4978623" cy="355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190F39-44E4-2E76-3B67-5B34790D4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588" y="3428999"/>
            <a:ext cx="4978622" cy="3390504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42112615-1BAE-C5C6-1A68-7BBB8C512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2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80"/>
    </mc:Choice>
    <mc:Fallback>
      <p:transition spd="slow" advTm="4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AF40C-571B-109F-2E75-E7E120F2F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63" y="439265"/>
            <a:ext cx="3262184" cy="620867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For A Level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Click Apply for this course.  In the next window, pick your 3 subjects from the drop down and press save.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2EEB2B-84F3-6C01-35BF-F37D27D5B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32886" y="0"/>
            <a:ext cx="8814144" cy="2554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9E43A1-F4D3-3351-64C6-55C203466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525" y="2436157"/>
            <a:ext cx="5280454" cy="4303034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EE9F22EF-BC84-781A-4706-2215CFA81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7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0"/>
    </mc:Choice>
    <mc:Fallback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D4D2D-8554-8D84-3833-5D9F18AD2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https://www.ucb.ac.uk/college-and-sixth-form/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06E18-ABC5-0DDB-DCD2-7BDD9DC5F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UCB provides post 16 AND post 18 education, offering Sixth Form courses, College courses and University level courses at a variety of campuses.  Pupils can only apply for the post 16 level courses at this point.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744A12-369E-F141-525D-1527ADE80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45" y="2829912"/>
            <a:ext cx="6787585" cy="3833943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3F9D1217-E1AF-2E51-5DBF-00C648AF2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91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80"/>
    </mc:Choice>
    <mc:Fallback>
      <p:transition spd="slow" advTm="3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62F43-B65E-3107-1147-4A108BA40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27" y="1291882"/>
            <a:ext cx="3301314" cy="4837070"/>
          </a:xfrm>
        </p:spPr>
        <p:txBody>
          <a:bodyPr>
            <a:normAutofit/>
          </a:bodyPr>
          <a:lstStyle/>
          <a:p>
            <a:r>
              <a:rPr lang="en-US" dirty="0"/>
              <a:t>For vocational:</a:t>
            </a:r>
            <a:br>
              <a:rPr lang="en-US" dirty="0"/>
            </a:br>
            <a:r>
              <a:rPr lang="en-US" dirty="0"/>
              <a:t>Click on the course you are interested in and press save.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27816A-86ED-493C-8470-25E377C02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08538" y="1913110"/>
            <a:ext cx="7630593" cy="3832782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46C00E61-FB91-5456-62F0-B5EE8E778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00"/>
    </mc:Choice>
    <mc:Fallback>
      <p:transition spd="slow" advTm="13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CFBDE-C06A-8961-B49C-B048D3D75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365125"/>
            <a:ext cx="11306432" cy="1325563"/>
          </a:xfrm>
        </p:spPr>
        <p:txBody>
          <a:bodyPr/>
          <a:lstStyle/>
          <a:p>
            <a:r>
              <a:rPr lang="en-US" dirty="0"/>
              <a:t>Complete the other headings and press submit.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9FC9E-7E1A-EB10-237C-5B78DBEB5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it cannot find the school, manually add the school’s name 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D3FBB-8A1C-645F-DB46-23FCB62D4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092" y="2928649"/>
            <a:ext cx="7772400" cy="2528531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D2E44F23-A65B-5C04-FE89-F6C9E52C5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5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84"/>
    </mc:Choice>
    <mc:Fallback>
      <p:transition spd="slow" advTm="25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51892-2B47-2656-169B-BC53A2096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6" y="365125"/>
            <a:ext cx="11430000" cy="1325563"/>
          </a:xfrm>
        </p:spPr>
        <p:txBody>
          <a:bodyPr/>
          <a:lstStyle/>
          <a:p>
            <a:r>
              <a:rPr lang="en-US" dirty="0"/>
              <a:t>How to navigate to the areas you want to look at: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0D8F8E-45EA-E3D7-9553-440D759DB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7265" y="2236337"/>
            <a:ext cx="10515600" cy="17999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78FCD15-EB96-2E65-24F7-E61F93592382}"/>
              </a:ext>
            </a:extLst>
          </p:cNvPr>
          <p:cNvSpPr txBox="1">
            <a:spLocks/>
          </p:cNvSpPr>
          <p:nvPr/>
        </p:nvSpPr>
        <p:spPr>
          <a:xfrm>
            <a:off x="547816" y="4890872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At the top of the website, click College and Sixth Form.</a:t>
            </a: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50B22599-2880-F481-263A-56BA3379A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6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9"/>
    </mc:Choice>
    <mc:Fallback>
      <p:transition spd="slow" advTm="13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4ED22C-3512-FA0E-AA0C-5078219F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2" y="0"/>
            <a:ext cx="11158150" cy="871398"/>
          </a:xfrm>
        </p:spPr>
        <p:txBody>
          <a:bodyPr anchor="b">
            <a:noAutofit/>
          </a:bodyPr>
          <a:lstStyle/>
          <a:p>
            <a:r>
              <a:rPr lang="en-US" sz="3600" b="1" dirty="0"/>
              <a:t>What is the difference between the different offers?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0D66B-57AC-C13B-2B05-A73BCF036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23" y="1280160"/>
            <a:ext cx="4926616" cy="5256564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dirty="0"/>
              <a:t>College courses:  </a:t>
            </a:r>
            <a:r>
              <a:rPr lang="en-US" sz="1700" dirty="0">
                <a:hlinkClick r:id="rId4"/>
              </a:rPr>
              <a:t>https://www.ucb.ac.uk/college-and-sixth-form/college/courses/</a:t>
            </a:r>
            <a:r>
              <a:rPr lang="en-US" sz="1700" dirty="0"/>
              <a:t> 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dirty="0"/>
              <a:t>The courses offered here are vocational courses.  These are more practical subjects, which are aligned to specific careers. </a:t>
            </a:r>
          </a:p>
          <a:p>
            <a:pPr marL="0" indent="0">
              <a:buNone/>
            </a:pPr>
            <a:r>
              <a:rPr lang="en-US" dirty="0"/>
              <a:t> On the website, click the find out more to look at entry requirements and what the course involves.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Examples of these courses are:</a:t>
            </a:r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DBFEE-5C94-6546-27BC-40EAF82CE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478" y="1280160"/>
            <a:ext cx="6581522" cy="5577840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73F64682-0C98-3C85-9216-D49FD8837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2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20"/>
    </mc:Choice>
    <mc:Fallback>
      <p:transition spd="slow" advTm="80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T Levels - the next level qualification">
            <a:hlinkClick r:id="" action="ppaction://noaction"/>
            <a:extLst>
              <a:ext uri="{FF2B5EF4-FFF2-40B4-BE49-F238E27FC236}">
                <a16:creationId xmlns:a16="http://schemas.microsoft.com/office/drawing/2014/main" id="{53E6FEE9-783C-0478-8DFD-1833231F27E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1487317"/>
            <a:ext cx="9204912" cy="5204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C73740-58B9-6C90-BD4E-C1B0E1A57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UCB College offers several T Level courses:</a:t>
            </a:r>
          </a:p>
        </p:txBody>
      </p:sp>
    </p:spTree>
    <p:extLst>
      <p:ext uri="{BB962C8B-B14F-4D97-AF65-F5344CB8AC3E}">
        <p14:creationId xmlns:p14="http://schemas.microsoft.com/office/powerpoint/2010/main" val="3552797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30B5B-9FDB-C95D-F2DE-3CC2C1003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find the T Levels they offer by searching for “T Levels” in the college section: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88503C5-92F0-7169-C349-AFF14785B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86353" y="1825625"/>
            <a:ext cx="8819294" cy="4351338"/>
          </a:xfrm>
          <a:prstGeom prst="rect">
            <a:avLst/>
          </a:prstGeom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142ADE8C-99B4-62EA-8036-F6E4CDE41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0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87"/>
    </mc:Choice>
    <mc:Fallback>
      <p:transition spd="slow" advTm="5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C46E4-C9B2-7B79-F946-B7DDAACAC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90" y="1294283"/>
            <a:ext cx="4645501" cy="53412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600" b="1" dirty="0"/>
              <a:t>Sixth Form.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800" dirty="0"/>
              <a:t>At UCB’s Sixth Form, they primarily offer A Level courses, with some vocational qualifications, such as Criminology and Health and Social Care.  </a:t>
            </a:r>
          </a:p>
          <a:p>
            <a:pPr marL="0" indent="0">
              <a:buNone/>
            </a:pPr>
            <a:endParaRPr lang="en-US" sz="3800" dirty="0"/>
          </a:p>
          <a:p>
            <a:pPr marL="0" indent="0">
              <a:buNone/>
            </a:pPr>
            <a:r>
              <a:rPr lang="en-US" sz="3800" dirty="0"/>
              <a:t>On the website, click the find out more to look at entry requirements and what the course involves.  </a:t>
            </a:r>
          </a:p>
          <a:p>
            <a:pPr marL="0" indent="0">
              <a:buNone/>
            </a:pPr>
            <a:endParaRPr lang="en-US" sz="3800" dirty="0"/>
          </a:p>
          <a:p>
            <a:pPr marL="0" indent="0">
              <a:buNone/>
            </a:pPr>
            <a:r>
              <a:rPr lang="en-US" sz="3800" dirty="0"/>
              <a:t>Examples of these courses are: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856352-F600-1609-3C1B-C4BDFE443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421"/>
            <a:ext cx="10515600" cy="689791"/>
          </a:xfrm>
        </p:spPr>
        <p:txBody>
          <a:bodyPr anchor="b">
            <a:noAutofit/>
          </a:bodyPr>
          <a:lstStyle/>
          <a:p>
            <a:r>
              <a:rPr lang="en-US" sz="3600" b="1" dirty="0"/>
              <a:t>What is the difference between the different offers?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02F982-19E5-C644-D49D-E7B623D41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352" y="1396313"/>
            <a:ext cx="6731658" cy="4930347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DA6C7747-B5AE-777A-DB91-BE1737AE4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2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60"/>
    </mc:Choice>
    <mc:Fallback>
      <p:transition spd="slow" advTm="54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0D9FA-C2E1-CD34-D3DC-53EE96CE9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68" y="365125"/>
            <a:ext cx="11961340" cy="1325563"/>
          </a:xfrm>
        </p:spPr>
        <p:txBody>
          <a:bodyPr/>
          <a:lstStyle/>
          <a:p>
            <a:r>
              <a:rPr lang="en-US" dirty="0"/>
              <a:t>How to find Sixth Form courses on the UCB website: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059F3-6B99-5D84-8C6A-1EAB7ABD9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6900" y="1253331"/>
            <a:ext cx="8252582" cy="410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223F13-E80E-D9AD-A4D5-A35E7EA57127}"/>
              </a:ext>
            </a:extLst>
          </p:cNvPr>
          <p:cNvSpPr txBox="1"/>
          <p:nvPr/>
        </p:nvSpPr>
        <p:spPr>
          <a:xfrm>
            <a:off x="609600" y="5604669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Either click College &amp; Sixth Form at the top of the website, or search A Level in the search box.</a:t>
            </a:r>
          </a:p>
        </p:txBody>
      </p:sp>
    </p:spTree>
    <p:extLst>
      <p:ext uri="{BB962C8B-B14F-4D97-AF65-F5344CB8AC3E}">
        <p14:creationId xmlns:p14="http://schemas.microsoft.com/office/powerpoint/2010/main" val="414966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A6798-D2D4-BC47-E2D8-DB5BF2E1E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apply: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1D0E3-9B2C-ADDF-4419-F83C3156B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6102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When you have found the course that interests you and you have checked that you meet the entry requirements, click apply within that course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A578F-9763-033D-15DB-A5EDB49A1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368" y="3738949"/>
            <a:ext cx="7772400" cy="1295400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159A1356-97DD-F371-AF19-690A002EC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4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20"/>
    </mc:Choice>
    <mc:Fallback>
      <p:transition spd="slow" advTm="17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521</Words>
  <Application>Microsoft Macintosh PowerPoint</Application>
  <PresentationFormat>Widescreen</PresentationFormat>
  <Paragraphs>41</Paragraphs>
  <Slides>21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How to apply for college</vt:lpstr>
      <vt:lpstr>https://www.ucb.ac.uk/college-and-sixth-form/ </vt:lpstr>
      <vt:lpstr>How to navigate to the areas you want to look at:</vt:lpstr>
      <vt:lpstr>What is the difference between the different offers?</vt:lpstr>
      <vt:lpstr>UCB College offers several T Level courses:</vt:lpstr>
      <vt:lpstr>You can find the T Levels they offer by searching for “T Levels” in the college section:</vt:lpstr>
      <vt:lpstr>What is the difference between the different offers?</vt:lpstr>
      <vt:lpstr>How to find Sixth Form courses on the UCB website:</vt:lpstr>
      <vt:lpstr>How to apply:</vt:lpstr>
      <vt:lpstr>You need to create an account:</vt:lpstr>
      <vt:lpstr>Fill in your details.  Do not use pupil’s school email address.  Pupils will lose access to this after they leave.  Click Create Account</vt:lpstr>
      <vt:lpstr>Email confirmation</vt:lpstr>
      <vt:lpstr>It will take you back to the log in page.</vt:lpstr>
      <vt:lpstr>Click: apply now</vt:lpstr>
      <vt:lpstr>Select College and Sixth Form Application.</vt:lpstr>
      <vt:lpstr>Click Begin.</vt:lpstr>
      <vt:lpstr>Fill out your details.</vt:lpstr>
      <vt:lpstr>Click the correct academic year for when you plan to START the course.   Then, either search for the course you are interested in, or scroll through the list.  For A Level, search A Level.  You make your subject choices later.</vt:lpstr>
      <vt:lpstr>For A Level: Click Apply for this course.  In the next window, pick your 3 subjects from the drop down and press save.</vt:lpstr>
      <vt:lpstr>For vocational: Click on the course you are interested in and press save.</vt:lpstr>
      <vt:lpstr>Complete the other headings and press submit.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 Keylock (NSG)</dc:creator>
  <cp:lastModifiedBy>P Keylock (NSG)</cp:lastModifiedBy>
  <cp:revision>7</cp:revision>
  <dcterms:created xsi:type="dcterms:W3CDTF">2026-06-22T07:03:52Z</dcterms:created>
  <dcterms:modified xsi:type="dcterms:W3CDTF">2026-06-25T14:18:56Z</dcterms:modified>
</cp:coreProperties>
</file>