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sldIdLst>
    <p:sldId id="274" r:id="rId5"/>
    <p:sldId id="305" r:id="rId6"/>
    <p:sldId id="303" r:id="rId7"/>
    <p:sldId id="300" r:id="rId8"/>
    <p:sldId id="524" r:id="rId9"/>
    <p:sldId id="531" r:id="rId10"/>
    <p:sldId id="522" r:id="rId11"/>
    <p:sldId id="523" r:id="rId12"/>
    <p:sldId id="525" r:id="rId13"/>
    <p:sldId id="526" r:id="rId14"/>
    <p:sldId id="532" r:id="rId15"/>
    <p:sldId id="302" r:id="rId16"/>
    <p:sldId id="518" r:id="rId17"/>
  </p:sldIdLst>
  <p:sldSz cx="9728200" cy="7296150"/>
  <p:notesSz cx="6797675" cy="9926638"/>
  <p:embeddedFontLst>
    <p:embeddedFont>
      <p:font typeface="Comic Sans MS" panose="030F0902030302020204" pitchFamily="66" charset="0"/>
      <p:regular r:id="rId19"/>
      <p:bold r:id="rId20"/>
      <p:italic r:id="rId21"/>
      <p:boldItalic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8" userDrawn="1">
          <p15:clr>
            <a:srgbClr val="A4A3A4"/>
          </p15:clr>
        </p15:guide>
        <p15:guide id="2" pos="3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3300"/>
    <a:srgbClr val="CC6600"/>
    <a:srgbClr val="FEA0F3"/>
    <a:srgbClr val="FFFCE5"/>
    <a:srgbClr val="FF6600"/>
    <a:srgbClr val="CCFF99"/>
    <a:srgbClr val="FDEAE3"/>
    <a:srgbClr val="F0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35"/>
  </p:normalViewPr>
  <p:slideViewPr>
    <p:cSldViewPr>
      <p:cViewPr varScale="1">
        <p:scale>
          <a:sx n="108" d="100"/>
          <a:sy n="108" d="100"/>
        </p:scale>
        <p:origin x="2112" y="184"/>
      </p:cViewPr>
      <p:guideLst>
        <p:guide orient="horz" pos="2298"/>
        <p:guide pos="30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951D35-4B2C-4101-BE8A-ED6A6750F0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11586-1F0D-4FA0-9FFD-2FCB59B5D0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33C08B-985A-417C-A5BA-52254141910D}" type="datetimeFigureOut">
              <a:rPr lang="en-GB"/>
              <a:pPr>
                <a:defRPr/>
              </a:pPr>
              <a:t>25/06/2026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63693F5-3559-44FC-9632-40FAF03903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3AA2749-9E18-47E0-9ABA-6059CCF36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6967B-1D65-4AF8-99FE-8BFF99566C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EFB96-F5BC-4DC0-9272-27A66BC5D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F7BC2E-5C5A-4680-930F-174A61ED51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578409-A7FD-458F-9801-9AC6EB43FEA9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91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BC2E-5C5A-4680-930F-174A61ED51C0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220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BC2E-5C5A-4680-930F-174A61ED51C0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09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615" y="2266950"/>
            <a:ext cx="8268970" cy="15636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9230" y="4133851"/>
            <a:ext cx="6809740" cy="1865313"/>
          </a:xfrm>
        </p:spPr>
        <p:txBody>
          <a:bodyPr/>
          <a:lstStyle>
            <a:lvl1pPr marL="0" indent="0" algn="ctr">
              <a:buNone/>
              <a:defRPr/>
            </a:lvl1pPr>
            <a:lvl2pPr marL="583707" indent="0" algn="ctr">
              <a:buNone/>
              <a:defRPr/>
            </a:lvl2pPr>
            <a:lvl3pPr marL="1167414" indent="0" algn="ctr">
              <a:buNone/>
              <a:defRPr/>
            </a:lvl3pPr>
            <a:lvl4pPr marL="1751122" indent="0" algn="ctr">
              <a:buNone/>
              <a:defRPr/>
            </a:lvl4pPr>
            <a:lvl5pPr marL="2334829" indent="0" algn="ctr">
              <a:buNone/>
              <a:defRPr/>
            </a:lvl5pPr>
            <a:lvl6pPr marL="2918536" indent="0" algn="ctr">
              <a:buNone/>
              <a:defRPr/>
            </a:lvl6pPr>
            <a:lvl7pPr marL="3502243" indent="0" algn="ctr">
              <a:buNone/>
              <a:defRPr/>
            </a:lvl7pPr>
            <a:lvl8pPr marL="4085951" indent="0" algn="ctr">
              <a:buNone/>
              <a:defRPr/>
            </a:lvl8pPr>
            <a:lvl9pPr marL="466965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54EDF-108A-4DF2-939E-ECBEE193E6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04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EF1FC-4A42-4AB1-8BB7-3EEA990492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905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2945" y="292101"/>
            <a:ext cx="2188845" cy="6226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410" y="292101"/>
            <a:ext cx="6371971" cy="6226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3C2C-F8EE-46A8-A10D-202F46DC4D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61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53CED-DB74-4274-BA81-4E4D0A95D3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142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123" y="4687889"/>
            <a:ext cx="8268970" cy="1449387"/>
          </a:xfrm>
        </p:spPr>
        <p:txBody>
          <a:bodyPr anchor="t"/>
          <a:lstStyle>
            <a:lvl1pPr algn="l">
              <a:defRPr sz="510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123" y="3092450"/>
            <a:ext cx="8268970" cy="1595438"/>
          </a:xfrm>
        </p:spPr>
        <p:txBody>
          <a:bodyPr anchor="b"/>
          <a:lstStyle>
            <a:lvl1pPr marL="0" indent="0">
              <a:buNone/>
              <a:defRPr sz="2553"/>
            </a:lvl1pPr>
            <a:lvl2pPr marL="583707" indent="0">
              <a:buNone/>
              <a:defRPr sz="2298"/>
            </a:lvl2pPr>
            <a:lvl3pPr marL="1167414" indent="0">
              <a:buNone/>
              <a:defRPr sz="2043"/>
            </a:lvl3pPr>
            <a:lvl4pPr marL="1751122" indent="0">
              <a:buNone/>
              <a:defRPr sz="1787"/>
            </a:lvl4pPr>
            <a:lvl5pPr marL="2334829" indent="0">
              <a:buNone/>
              <a:defRPr sz="1787"/>
            </a:lvl5pPr>
            <a:lvl6pPr marL="2918536" indent="0">
              <a:buNone/>
              <a:defRPr sz="1787"/>
            </a:lvl6pPr>
            <a:lvl7pPr marL="3502243" indent="0">
              <a:buNone/>
              <a:defRPr sz="1787"/>
            </a:lvl7pPr>
            <a:lvl8pPr marL="4085951" indent="0">
              <a:buNone/>
              <a:defRPr sz="1787"/>
            </a:lvl8pPr>
            <a:lvl9pPr marL="4669658" indent="0">
              <a:buNone/>
              <a:defRPr sz="1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610D3-0DFE-4FEE-9A4C-B7DB1C16F0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647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410" y="1701800"/>
            <a:ext cx="4280408" cy="4816475"/>
          </a:xfrm>
        </p:spPr>
        <p:txBody>
          <a:bodyPr/>
          <a:lstStyle>
            <a:lvl1pPr>
              <a:defRPr sz="3575"/>
            </a:lvl1pPr>
            <a:lvl2pPr>
              <a:defRPr sz="3064"/>
            </a:lvl2pPr>
            <a:lvl3pPr>
              <a:defRPr sz="2553"/>
            </a:lvl3pPr>
            <a:lvl4pPr>
              <a:defRPr sz="2298"/>
            </a:lvl4pPr>
            <a:lvl5pPr>
              <a:defRPr sz="2298"/>
            </a:lvl5pPr>
            <a:lvl6pPr>
              <a:defRPr sz="2298"/>
            </a:lvl6pPr>
            <a:lvl7pPr>
              <a:defRPr sz="2298"/>
            </a:lvl7pPr>
            <a:lvl8pPr>
              <a:defRPr sz="2298"/>
            </a:lvl8pPr>
            <a:lvl9pPr>
              <a:defRPr sz="2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1382" y="1701800"/>
            <a:ext cx="4280408" cy="4816475"/>
          </a:xfrm>
        </p:spPr>
        <p:txBody>
          <a:bodyPr/>
          <a:lstStyle>
            <a:lvl1pPr>
              <a:defRPr sz="3575"/>
            </a:lvl1pPr>
            <a:lvl2pPr>
              <a:defRPr sz="3064"/>
            </a:lvl2pPr>
            <a:lvl3pPr>
              <a:defRPr sz="2553"/>
            </a:lvl3pPr>
            <a:lvl4pPr>
              <a:defRPr sz="2298"/>
            </a:lvl4pPr>
            <a:lvl5pPr>
              <a:defRPr sz="2298"/>
            </a:lvl5pPr>
            <a:lvl6pPr>
              <a:defRPr sz="2298"/>
            </a:lvl6pPr>
            <a:lvl7pPr>
              <a:defRPr sz="2298"/>
            </a:lvl7pPr>
            <a:lvl8pPr>
              <a:defRPr sz="2298"/>
            </a:lvl8pPr>
            <a:lvl9pPr>
              <a:defRPr sz="2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DEDFE-598F-485D-962E-BC3D7E2898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642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410" y="1633539"/>
            <a:ext cx="4298649" cy="681037"/>
          </a:xfrm>
        </p:spPr>
        <p:txBody>
          <a:bodyPr anchor="b"/>
          <a:lstStyle>
            <a:lvl1pPr marL="0" indent="0">
              <a:buNone/>
              <a:defRPr sz="3064" b="1"/>
            </a:lvl1pPr>
            <a:lvl2pPr marL="583707" indent="0">
              <a:buNone/>
              <a:defRPr sz="2553" b="1"/>
            </a:lvl2pPr>
            <a:lvl3pPr marL="1167414" indent="0">
              <a:buNone/>
              <a:defRPr sz="2298" b="1"/>
            </a:lvl3pPr>
            <a:lvl4pPr marL="1751122" indent="0">
              <a:buNone/>
              <a:defRPr sz="2043" b="1"/>
            </a:lvl4pPr>
            <a:lvl5pPr marL="2334829" indent="0">
              <a:buNone/>
              <a:defRPr sz="2043" b="1"/>
            </a:lvl5pPr>
            <a:lvl6pPr marL="2918536" indent="0">
              <a:buNone/>
              <a:defRPr sz="2043" b="1"/>
            </a:lvl6pPr>
            <a:lvl7pPr marL="3502243" indent="0">
              <a:buNone/>
              <a:defRPr sz="2043" b="1"/>
            </a:lvl7pPr>
            <a:lvl8pPr marL="4085951" indent="0">
              <a:buNone/>
              <a:defRPr sz="2043" b="1"/>
            </a:lvl8pPr>
            <a:lvl9pPr marL="4669658" indent="0">
              <a:buNone/>
              <a:defRPr sz="20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" y="2314575"/>
            <a:ext cx="4298649" cy="4203700"/>
          </a:xfrm>
        </p:spPr>
        <p:txBody>
          <a:bodyPr/>
          <a:lstStyle>
            <a:lvl1pPr>
              <a:defRPr sz="3064"/>
            </a:lvl1pPr>
            <a:lvl2pPr>
              <a:defRPr sz="2553"/>
            </a:lvl2pPr>
            <a:lvl3pPr>
              <a:defRPr sz="2298"/>
            </a:lvl3pPr>
            <a:lvl4pPr>
              <a:defRPr sz="2043"/>
            </a:lvl4pPr>
            <a:lvl5pPr>
              <a:defRPr sz="2043"/>
            </a:lvl5pPr>
            <a:lvl6pPr>
              <a:defRPr sz="2043"/>
            </a:lvl6pPr>
            <a:lvl7pPr>
              <a:defRPr sz="2043"/>
            </a:lvl7pPr>
            <a:lvl8pPr>
              <a:defRPr sz="2043"/>
            </a:lvl8pPr>
            <a:lvl9pPr>
              <a:defRPr sz="20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1116" y="1633539"/>
            <a:ext cx="4300675" cy="681037"/>
          </a:xfrm>
        </p:spPr>
        <p:txBody>
          <a:bodyPr anchor="b"/>
          <a:lstStyle>
            <a:lvl1pPr marL="0" indent="0">
              <a:buNone/>
              <a:defRPr sz="3064" b="1"/>
            </a:lvl1pPr>
            <a:lvl2pPr marL="583707" indent="0">
              <a:buNone/>
              <a:defRPr sz="2553" b="1"/>
            </a:lvl2pPr>
            <a:lvl3pPr marL="1167414" indent="0">
              <a:buNone/>
              <a:defRPr sz="2298" b="1"/>
            </a:lvl3pPr>
            <a:lvl4pPr marL="1751122" indent="0">
              <a:buNone/>
              <a:defRPr sz="2043" b="1"/>
            </a:lvl4pPr>
            <a:lvl5pPr marL="2334829" indent="0">
              <a:buNone/>
              <a:defRPr sz="2043" b="1"/>
            </a:lvl5pPr>
            <a:lvl6pPr marL="2918536" indent="0">
              <a:buNone/>
              <a:defRPr sz="2043" b="1"/>
            </a:lvl6pPr>
            <a:lvl7pPr marL="3502243" indent="0">
              <a:buNone/>
              <a:defRPr sz="2043" b="1"/>
            </a:lvl7pPr>
            <a:lvl8pPr marL="4085951" indent="0">
              <a:buNone/>
              <a:defRPr sz="2043" b="1"/>
            </a:lvl8pPr>
            <a:lvl9pPr marL="4669658" indent="0">
              <a:buNone/>
              <a:defRPr sz="20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1116" y="2314575"/>
            <a:ext cx="4300675" cy="4203700"/>
          </a:xfrm>
        </p:spPr>
        <p:txBody>
          <a:bodyPr/>
          <a:lstStyle>
            <a:lvl1pPr>
              <a:defRPr sz="3064"/>
            </a:lvl1pPr>
            <a:lvl2pPr>
              <a:defRPr sz="2553"/>
            </a:lvl2pPr>
            <a:lvl3pPr>
              <a:defRPr sz="2298"/>
            </a:lvl3pPr>
            <a:lvl4pPr>
              <a:defRPr sz="2043"/>
            </a:lvl4pPr>
            <a:lvl5pPr>
              <a:defRPr sz="2043"/>
            </a:lvl5pPr>
            <a:lvl6pPr>
              <a:defRPr sz="2043"/>
            </a:lvl6pPr>
            <a:lvl7pPr>
              <a:defRPr sz="2043"/>
            </a:lvl7pPr>
            <a:lvl8pPr>
              <a:defRPr sz="2043"/>
            </a:lvl8pPr>
            <a:lvl9pPr>
              <a:defRPr sz="20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A6E47-6660-4970-BF81-112A71181C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99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91D8D-A33D-410B-8C45-934779FA9C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800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5C0C3-B9AF-4FBA-B4B3-4C4741D4C3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30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11" y="290513"/>
            <a:ext cx="3200173" cy="1236662"/>
          </a:xfrm>
        </p:spPr>
        <p:txBody>
          <a:bodyPr anchor="b"/>
          <a:lstStyle>
            <a:lvl1pPr algn="l">
              <a:defRPr sz="255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132" y="290513"/>
            <a:ext cx="5437658" cy="6227762"/>
          </a:xfrm>
        </p:spPr>
        <p:txBody>
          <a:bodyPr/>
          <a:lstStyle>
            <a:lvl1pPr>
              <a:defRPr sz="4085"/>
            </a:lvl1pPr>
            <a:lvl2pPr>
              <a:defRPr sz="3575"/>
            </a:lvl2pPr>
            <a:lvl3pPr>
              <a:defRPr sz="3064"/>
            </a:lvl3pPr>
            <a:lvl4pPr>
              <a:defRPr sz="2553"/>
            </a:lvl4pPr>
            <a:lvl5pPr>
              <a:defRPr sz="2553"/>
            </a:lvl5pPr>
            <a:lvl6pPr>
              <a:defRPr sz="2553"/>
            </a:lvl6pPr>
            <a:lvl7pPr>
              <a:defRPr sz="2553"/>
            </a:lvl7pPr>
            <a:lvl8pPr>
              <a:defRPr sz="2553"/>
            </a:lvl8pPr>
            <a:lvl9pPr>
              <a:defRPr sz="25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11" y="1527175"/>
            <a:ext cx="3200173" cy="4991100"/>
          </a:xfrm>
        </p:spPr>
        <p:txBody>
          <a:bodyPr/>
          <a:lstStyle>
            <a:lvl1pPr marL="0" indent="0">
              <a:buNone/>
              <a:defRPr sz="1787"/>
            </a:lvl1pPr>
            <a:lvl2pPr marL="583707" indent="0">
              <a:buNone/>
              <a:defRPr sz="1532"/>
            </a:lvl2pPr>
            <a:lvl3pPr marL="1167414" indent="0">
              <a:buNone/>
              <a:defRPr sz="1277"/>
            </a:lvl3pPr>
            <a:lvl4pPr marL="1751122" indent="0">
              <a:buNone/>
              <a:defRPr sz="1149"/>
            </a:lvl4pPr>
            <a:lvl5pPr marL="2334829" indent="0">
              <a:buNone/>
              <a:defRPr sz="1149"/>
            </a:lvl5pPr>
            <a:lvl6pPr marL="2918536" indent="0">
              <a:buNone/>
              <a:defRPr sz="1149"/>
            </a:lvl6pPr>
            <a:lvl7pPr marL="3502243" indent="0">
              <a:buNone/>
              <a:defRPr sz="1149"/>
            </a:lvl7pPr>
            <a:lvl8pPr marL="4085951" indent="0">
              <a:buNone/>
              <a:defRPr sz="1149"/>
            </a:lvl8pPr>
            <a:lvl9pPr marL="4669658" indent="0">
              <a:buNone/>
              <a:defRPr sz="11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042E0-8EFB-44F4-87B3-BEEF35FDD4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39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133" y="5106988"/>
            <a:ext cx="5836920" cy="603250"/>
          </a:xfrm>
        </p:spPr>
        <p:txBody>
          <a:bodyPr anchor="b"/>
          <a:lstStyle>
            <a:lvl1pPr algn="l">
              <a:defRPr sz="255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7133" y="652464"/>
            <a:ext cx="5836920" cy="4376737"/>
          </a:xfrm>
        </p:spPr>
        <p:txBody>
          <a:bodyPr/>
          <a:lstStyle>
            <a:lvl1pPr marL="0" indent="0">
              <a:buNone/>
              <a:defRPr sz="4085"/>
            </a:lvl1pPr>
            <a:lvl2pPr marL="583707" indent="0">
              <a:buNone/>
              <a:defRPr sz="3575"/>
            </a:lvl2pPr>
            <a:lvl3pPr marL="1167414" indent="0">
              <a:buNone/>
              <a:defRPr sz="3064"/>
            </a:lvl3pPr>
            <a:lvl4pPr marL="1751122" indent="0">
              <a:buNone/>
              <a:defRPr sz="2553"/>
            </a:lvl4pPr>
            <a:lvl5pPr marL="2334829" indent="0">
              <a:buNone/>
              <a:defRPr sz="2553"/>
            </a:lvl5pPr>
            <a:lvl6pPr marL="2918536" indent="0">
              <a:buNone/>
              <a:defRPr sz="2553"/>
            </a:lvl6pPr>
            <a:lvl7pPr marL="3502243" indent="0">
              <a:buNone/>
              <a:defRPr sz="2553"/>
            </a:lvl7pPr>
            <a:lvl8pPr marL="4085951" indent="0">
              <a:buNone/>
              <a:defRPr sz="2553"/>
            </a:lvl8pPr>
            <a:lvl9pPr marL="4669658" indent="0">
              <a:buNone/>
              <a:defRPr sz="2553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7133" y="5710238"/>
            <a:ext cx="5836920" cy="855662"/>
          </a:xfrm>
        </p:spPr>
        <p:txBody>
          <a:bodyPr/>
          <a:lstStyle>
            <a:lvl1pPr marL="0" indent="0">
              <a:buNone/>
              <a:defRPr sz="1787"/>
            </a:lvl1pPr>
            <a:lvl2pPr marL="583707" indent="0">
              <a:buNone/>
              <a:defRPr sz="1532"/>
            </a:lvl2pPr>
            <a:lvl3pPr marL="1167414" indent="0">
              <a:buNone/>
              <a:defRPr sz="1277"/>
            </a:lvl3pPr>
            <a:lvl4pPr marL="1751122" indent="0">
              <a:buNone/>
              <a:defRPr sz="1149"/>
            </a:lvl4pPr>
            <a:lvl5pPr marL="2334829" indent="0">
              <a:buNone/>
              <a:defRPr sz="1149"/>
            </a:lvl5pPr>
            <a:lvl6pPr marL="2918536" indent="0">
              <a:buNone/>
              <a:defRPr sz="1149"/>
            </a:lvl6pPr>
            <a:lvl7pPr marL="3502243" indent="0">
              <a:buNone/>
              <a:defRPr sz="1149"/>
            </a:lvl7pPr>
            <a:lvl8pPr marL="4085951" indent="0">
              <a:buNone/>
              <a:defRPr sz="1149"/>
            </a:lvl8pPr>
            <a:lvl9pPr marL="4669658" indent="0">
              <a:buNone/>
              <a:defRPr sz="11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674D5-5AEE-4339-A44F-27D3A5E658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993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FDFE"/>
            </a:gs>
            <a:gs pos="33000">
              <a:srgbClr val="8AC6CD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410" y="292101"/>
            <a:ext cx="875538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410" y="1701800"/>
            <a:ext cx="875538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10D297-1A89-4AD6-869D-0AFEC71B0F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6410" y="6643688"/>
            <a:ext cx="2269913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87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92D370-0469-4DEF-A6C0-902F70B00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3802" y="6643688"/>
            <a:ext cx="3080597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87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4FAB3DA-C556-4AC2-997D-D2796142A7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1877" y="6643688"/>
            <a:ext cx="2269913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87"/>
            </a:lvl1pPr>
          </a:lstStyle>
          <a:p>
            <a:pPr>
              <a:defRPr/>
            </a:pPr>
            <a:fld id="{BA62F474-B4DF-46B9-8F94-3781EF295E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5pPr>
      <a:lvl6pPr marL="583707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6pPr>
      <a:lvl7pPr marL="1167414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7pPr>
      <a:lvl8pPr marL="1751122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8pPr>
      <a:lvl9pPr marL="2334829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37780" indent="-437780" algn="l" rtl="0" eaLnBrk="0" fontAlgn="base" hangingPunct="0">
        <a:spcBef>
          <a:spcPct val="20000"/>
        </a:spcBef>
        <a:spcAft>
          <a:spcPct val="0"/>
        </a:spcAft>
        <a:buChar char="•"/>
        <a:defRPr sz="4085">
          <a:solidFill>
            <a:schemeClr val="tx1"/>
          </a:solidFill>
          <a:latin typeface="+mn-lt"/>
          <a:ea typeface="+mn-ea"/>
          <a:cs typeface="+mn-cs"/>
        </a:defRPr>
      </a:lvl1pPr>
      <a:lvl2pPr marL="948524" indent="-364817" algn="l" rtl="0" eaLnBrk="0" fontAlgn="base" hangingPunct="0">
        <a:spcBef>
          <a:spcPct val="20000"/>
        </a:spcBef>
        <a:spcAft>
          <a:spcPct val="0"/>
        </a:spcAft>
        <a:buChar char="–"/>
        <a:defRPr sz="3575">
          <a:solidFill>
            <a:schemeClr val="tx1"/>
          </a:solidFill>
          <a:latin typeface="+mn-lt"/>
          <a:cs typeface="+mn-cs"/>
        </a:defRPr>
      </a:lvl2pPr>
      <a:lvl3pPr marL="1459268" indent="-291854" algn="l" rtl="0" eaLnBrk="0" fontAlgn="base" hangingPunct="0">
        <a:spcBef>
          <a:spcPct val="20000"/>
        </a:spcBef>
        <a:spcAft>
          <a:spcPct val="0"/>
        </a:spcAft>
        <a:buChar char="•"/>
        <a:defRPr sz="3064">
          <a:solidFill>
            <a:schemeClr val="tx1"/>
          </a:solidFill>
          <a:latin typeface="+mn-lt"/>
          <a:cs typeface="+mn-cs"/>
        </a:defRPr>
      </a:lvl3pPr>
      <a:lvl4pPr marL="2042975" indent="-291854" algn="l" rtl="0" eaLnBrk="0" fontAlgn="base" hangingPunct="0">
        <a:spcBef>
          <a:spcPct val="20000"/>
        </a:spcBef>
        <a:spcAft>
          <a:spcPct val="0"/>
        </a:spcAft>
        <a:buChar char="–"/>
        <a:defRPr sz="2553">
          <a:solidFill>
            <a:schemeClr val="tx1"/>
          </a:solidFill>
          <a:latin typeface="+mn-lt"/>
          <a:cs typeface="+mn-cs"/>
        </a:defRPr>
      </a:lvl4pPr>
      <a:lvl5pPr marL="2626683" indent="-291854" algn="l" rtl="0" eaLnBrk="0" fontAlgn="base" hangingPunct="0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5pPr>
      <a:lvl6pPr marL="3210390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6pPr>
      <a:lvl7pPr marL="3794097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7pPr>
      <a:lvl8pPr marL="4377804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8pPr>
      <a:lvl9pPr marL="4961512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1pPr>
      <a:lvl2pPr marL="583707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2pPr>
      <a:lvl3pPr marL="1167414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3pPr>
      <a:lvl4pPr marL="1751122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4pPr>
      <a:lvl5pPr marL="2334829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5pPr>
      <a:lvl6pPr marL="2918536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6pPr>
      <a:lvl7pPr marL="3502243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7pPr>
      <a:lvl8pPr marL="4085951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8pPr>
      <a:lvl9pPr marL="4669658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Rk8QXEtFbQ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Rk8QXEtFbQ?feature=oembed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OOp3tEEROg?feature=oembed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youtu.be/iOOp3tEERO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rGzDKbtYOU?feature=oembed" TargetMode="External"/><Relationship Id="rId4" Type="http://schemas.openxmlformats.org/officeDocument/2006/relationships/hyperlink" Target="https://youtu.be/arGzDKbtYO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nqwK9GDa7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nqwK9GDa7s?feature=oembed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lth &amp; Social Care - Training Associates">
            <a:extLst>
              <a:ext uri="{FF2B5EF4-FFF2-40B4-BE49-F238E27FC236}">
                <a16:creationId xmlns:a16="http://schemas.microsoft.com/office/drawing/2014/main" id="{434F8F6F-D990-4DCE-E605-54515208A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44" y="4419194"/>
            <a:ext cx="3165028" cy="215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ADC01AB-8A51-499C-82B4-34F4734622FD}"/>
              </a:ext>
            </a:extLst>
          </p:cNvPr>
          <p:cNvSpPr txBox="1"/>
          <p:nvPr/>
        </p:nvSpPr>
        <p:spPr>
          <a:xfrm>
            <a:off x="207959" y="130174"/>
            <a:ext cx="878113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TITLE: </a:t>
            </a:r>
            <a:r>
              <a:rPr lang="en-GB" sz="3200" b="1" u="sng" dirty="0">
                <a:latin typeface="Comic Sans MS" panose="030F0702030302020204" pitchFamily="66" charset="0"/>
              </a:rPr>
              <a:t>Vocational subjects and</a:t>
            </a:r>
          </a:p>
          <a:p>
            <a:pPr algn="ctr"/>
            <a:r>
              <a:rPr lang="en-GB" sz="3200" b="1" u="sng" dirty="0">
                <a:latin typeface="Comic Sans MS" panose="030F0702030302020204" pitchFamily="66" charset="0"/>
              </a:rPr>
              <a:t> my GCSE Options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1CD10-CA5F-467D-8CC8-E802F200333D}"/>
              </a:ext>
            </a:extLst>
          </p:cNvPr>
          <p:cNvSpPr txBox="1"/>
          <p:nvPr/>
        </p:nvSpPr>
        <p:spPr>
          <a:xfrm>
            <a:off x="207959" y="1227440"/>
            <a:ext cx="1656184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STARTER</a:t>
            </a:r>
            <a:r>
              <a:rPr lang="en-GB" sz="2000" dirty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DB134-3801-46B4-865C-FC5C000F6698}"/>
              </a:ext>
            </a:extLst>
          </p:cNvPr>
          <p:cNvSpPr txBox="1"/>
          <p:nvPr/>
        </p:nvSpPr>
        <p:spPr>
          <a:xfrm>
            <a:off x="215114" y="1721875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will be choosing your GCSE options in this half term.</a:t>
            </a:r>
          </a:p>
          <a:p>
            <a:endParaRPr lang="en-GB" sz="2000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F6721B9F-BA25-4EF1-B005-1449B854E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2333" y="843066"/>
            <a:ext cx="2775868" cy="33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91A899B-9B1D-4930-984F-1FBE4EA60ADE}" type="datetime2">
              <a:rPr lang="en-GB" altLang="en-US" sz="1600" u="sng">
                <a:solidFill>
                  <a:srgbClr val="00009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Thursday, 25 June 2026</a:t>
            </a:fld>
            <a:endParaRPr lang="en-GB" altLang="en-US" sz="120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B79C-FC74-BC7C-AD3C-FFC44E684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08" y="2760000"/>
            <a:ext cx="3007433" cy="1632942"/>
          </a:xfrm>
          <a:prstGeom prst="rect">
            <a:avLst/>
          </a:prstGeom>
        </p:spPr>
      </p:pic>
      <p:pic>
        <p:nvPicPr>
          <p:cNvPr id="1026" name="Picture 2" descr="GCSE Dance We Offer GSCE Dance... - Adagio School Of Dance | Facebook">
            <a:extLst>
              <a:ext uri="{FF2B5EF4-FFF2-40B4-BE49-F238E27FC236}">
                <a16:creationId xmlns:a16="http://schemas.microsoft.com/office/drawing/2014/main" id="{C033404D-DF05-33C6-C382-0CB84A24C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" y="4422902"/>
            <a:ext cx="1814036" cy="21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What is iMedia in GCSE? – Study iMedia">
            <a:extLst>
              <a:ext uri="{FF2B5EF4-FFF2-40B4-BE49-F238E27FC236}">
                <a16:creationId xmlns:a16="http://schemas.microsoft.com/office/drawing/2014/main" id="{9AF99346-67B8-3855-B9A3-AEBBB02434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1700" y="3495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91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40E565-81B0-779F-1108-11B208835611}"/>
              </a:ext>
            </a:extLst>
          </p:cNvPr>
          <p:cNvSpPr txBox="1"/>
          <p:nvPr/>
        </p:nvSpPr>
        <p:spPr>
          <a:xfrm>
            <a:off x="111572" y="119683"/>
            <a:ext cx="9505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200" b="1" i="0" dirty="0">
                <a:solidFill>
                  <a:srgbClr val="0F0F0F"/>
                </a:solidFill>
                <a:effectLst/>
                <a:latin typeface="YouTube Sans"/>
              </a:rPr>
              <a:t>Extra information! Why </a:t>
            </a:r>
            <a:r>
              <a:rPr lang="en-GB" sz="3200" b="1" dirty="0">
                <a:solidFill>
                  <a:srgbClr val="0F0F0F"/>
                </a:solidFill>
                <a:latin typeface="YouTube Sans"/>
              </a:rPr>
              <a:t>choose </a:t>
            </a:r>
            <a:r>
              <a:rPr lang="en-GB" sz="3200" b="1" dirty="0">
                <a:solidFill>
                  <a:srgbClr val="0F0F0F"/>
                </a:solidFill>
                <a:highlight>
                  <a:srgbClr val="FFFF00"/>
                </a:highlight>
                <a:latin typeface="YouTube Sans"/>
              </a:rPr>
              <a:t>Health and Social Care</a:t>
            </a:r>
            <a:r>
              <a:rPr lang="en-GB" sz="3200" b="1" dirty="0">
                <a:solidFill>
                  <a:srgbClr val="0F0F0F"/>
                </a:solidFill>
                <a:latin typeface="YouTube Sans"/>
              </a:rPr>
              <a:t>?</a:t>
            </a:r>
            <a:endParaRPr lang="en-GB" sz="3200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CDE52B-2098-7B00-0B45-ABC6D3EAB431}"/>
              </a:ext>
            </a:extLst>
          </p:cNvPr>
          <p:cNvSpPr txBox="1"/>
          <p:nvPr/>
        </p:nvSpPr>
        <p:spPr>
          <a:xfrm>
            <a:off x="135612" y="6853301"/>
            <a:ext cx="4898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https://youtu.be/yRk8QXEtFbQ</a:t>
            </a:r>
            <a:endParaRPr lang="en-GB" dirty="0"/>
          </a:p>
          <a:p>
            <a:endParaRPr lang="en-GB" dirty="0"/>
          </a:p>
        </p:txBody>
      </p:sp>
      <p:pic>
        <p:nvPicPr>
          <p:cNvPr id="7" name="Online Media 6" title="Why study a career in health and social care?">
            <a:hlinkClick r:id="" action="ppaction://media"/>
            <a:extLst>
              <a:ext uri="{FF2B5EF4-FFF2-40B4-BE49-F238E27FC236}">
                <a16:creationId xmlns:a16="http://schemas.microsoft.com/office/drawing/2014/main" id="{C895DF00-1144-84D2-C937-FF0BA9732E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5979" y="911771"/>
            <a:ext cx="9176241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6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DD4095-AA36-2D27-1F65-2FD08AFD961B}"/>
              </a:ext>
            </a:extLst>
          </p:cNvPr>
          <p:cNvSpPr txBox="1"/>
          <p:nvPr/>
        </p:nvSpPr>
        <p:spPr>
          <a:xfrm>
            <a:off x="399604" y="553471"/>
            <a:ext cx="851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CC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Extension task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CC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On a full page in your book,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CC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a poster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CC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advertise at least one of these vocational subjects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57623-A04A-AB47-5C24-9B46F7CEB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9798">
            <a:off x="994377" y="1822927"/>
            <a:ext cx="4861981" cy="3650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F9B9E2-8DD6-EEA3-DD35-B62F866FF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51073" b="-2217"/>
          <a:stretch/>
        </p:blipFill>
        <p:spPr>
          <a:xfrm rot="20602815">
            <a:off x="2412818" y="2690198"/>
            <a:ext cx="2378824" cy="3731210"/>
          </a:xfrm>
          <a:prstGeom prst="rect">
            <a:avLst/>
          </a:prstGeom>
        </p:spPr>
      </p:pic>
      <p:pic>
        <p:nvPicPr>
          <p:cNvPr id="1026" name="Picture 2" descr="RHINO A4 Corner-Punched Exercise Paper 500 Leaf,… | RHINO Stationery">
            <a:extLst>
              <a:ext uri="{FF2B5EF4-FFF2-40B4-BE49-F238E27FC236}">
                <a16:creationId xmlns:a16="http://schemas.microsoft.com/office/drawing/2014/main" id="{AFBB4226-E9D1-AF02-D963-B9B1C8AB5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2" t="8394" r="21006" b="7586"/>
          <a:stretch/>
        </p:blipFill>
        <p:spPr bwMode="auto">
          <a:xfrm>
            <a:off x="5064634" y="1382835"/>
            <a:ext cx="4119946" cy="59069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0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674DEF-7AA5-003B-D971-B3531110E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092" y="0"/>
            <a:ext cx="4936108" cy="7296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BBC5E4-992F-F2B8-B88F-93E87FED5D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41"/>
          <a:stretch/>
        </p:blipFill>
        <p:spPr>
          <a:xfrm>
            <a:off x="-147677" y="0"/>
            <a:ext cx="5011777" cy="72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819DFF-8CD6-FE60-FA8E-CE68C3276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4827" cy="72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1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DD4095-AA36-2D27-1F65-2FD08AFD961B}"/>
              </a:ext>
            </a:extLst>
          </p:cNvPr>
          <p:cNvSpPr txBox="1"/>
          <p:nvPr/>
        </p:nvSpPr>
        <p:spPr>
          <a:xfrm>
            <a:off x="399604" y="553471"/>
            <a:ext cx="851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We will now use the vocational subjects pages from the Options Booklet to research how suitable these subjects are for you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57623-A04A-AB47-5C24-9B46F7CEB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9798">
            <a:off x="994377" y="1822927"/>
            <a:ext cx="4861981" cy="3650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F9B9E2-8DD6-EEA3-DD35-B62F866FF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51073" b="-2217"/>
          <a:stretch/>
        </p:blipFill>
        <p:spPr>
          <a:xfrm rot="20602815">
            <a:off x="2412818" y="2690198"/>
            <a:ext cx="2378824" cy="37312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1D94D0-94AA-5A3D-F4BF-D1D8ED3F1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0263">
            <a:off x="4286315" y="2283426"/>
            <a:ext cx="4139535" cy="31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2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04E5EF-0E20-1AED-6CE8-D45E08055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878285"/>
              </p:ext>
            </p:extLst>
          </p:nvPr>
        </p:nvGraphicFramePr>
        <p:xfrm>
          <a:off x="5005163" y="1896076"/>
          <a:ext cx="4720085" cy="268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4643">
                  <a:extLst>
                    <a:ext uri="{9D8B030D-6E8A-4147-A177-3AD203B41FA5}">
                      <a16:colId xmlns:a16="http://schemas.microsoft.com/office/drawing/2014/main" val="4004871841"/>
                    </a:ext>
                  </a:extLst>
                </a:gridCol>
                <a:gridCol w="1292107">
                  <a:extLst>
                    <a:ext uri="{9D8B030D-6E8A-4147-A177-3AD203B41FA5}">
                      <a16:colId xmlns:a16="http://schemas.microsoft.com/office/drawing/2014/main" val="1907076680"/>
                    </a:ext>
                  </a:extLst>
                </a:gridCol>
                <a:gridCol w="1195382">
                  <a:extLst>
                    <a:ext uri="{9D8B030D-6E8A-4147-A177-3AD203B41FA5}">
                      <a16:colId xmlns:a16="http://schemas.microsoft.com/office/drawing/2014/main" val="2981548542"/>
                    </a:ext>
                  </a:extLst>
                </a:gridCol>
                <a:gridCol w="1057953">
                  <a:extLst>
                    <a:ext uri="{9D8B030D-6E8A-4147-A177-3AD203B41FA5}">
                      <a16:colId xmlns:a16="http://schemas.microsoft.com/office/drawing/2014/main" val="755371513"/>
                    </a:ext>
                  </a:extLst>
                </a:gridCol>
              </a:tblGrid>
              <a:tr h="703211"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What I will study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How I will learn (e.g. exams / coursework)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What I can do with this subject (e.g. further study / careers)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Extra information!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244785"/>
                  </a:ext>
                </a:extLst>
              </a:tr>
              <a:tr h="167511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4293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2CB446-76E8-59FF-DDC8-164789063A1A}"/>
              </a:ext>
            </a:extLst>
          </p:cNvPr>
          <p:cNvSpPr txBox="1"/>
          <p:nvPr/>
        </p:nvSpPr>
        <p:spPr>
          <a:xfrm>
            <a:off x="5008117" y="695747"/>
            <a:ext cx="4648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TASK</a:t>
            </a:r>
          </a:p>
          <a:p>
            <a:r>
              <a:rPr lang="en-GB" dirty="0"/>
              <a:t>Use the information from your sheet to fill in the first row of your table: Aim for 2-3 bullet points per box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87B9B-BF90-6B88-B8DA-9E4421FECD86}"/>
              </a:ext>
            </a:extLst>
          </p:cNvPr>
          <p:cNvSpPr txBox="1"/>
          <p:nvPr/>
        </p:nvSpPr>
        <p:spPr>
          <a:xfrm>
            <a:off x="7528396" y="3009670"/>
            <a:ext cx="1095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e.g. can lead to BTEC Level 3 or A-level in Dance…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702F-621A-2EC3-109F-0B5E05551C29}"/>
              </a:ext>
            </a:extLst>
          </p:cNvPr>
          <p:cNvSpPr txBox="1"/>
          <p:nvPr/>
        </p:nvSpPr>
        <p:spPr>
          <a:xfrm>
            <a:off x="5090901" y="2976703"/>
            <a:ext cx="1095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e.g. Individual showcase…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8A084-4C10-A40B-D8F7-A96B4AE8D1BC}"/>
              </a:ext>
            </a:extLst>
          </p:cNvPr>
          <p:cNvSpPr txBox="1"/>
          <p:nvPr/>
        </p:nvSpPr>
        <p:spPr>
          <a:xfrm>
            <a:off x="5117262" y="4844778"/>
            <a:ext cx="3286079" cy="923330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bg1"/>
                </a:solidFill>
              </a:rPr>
              <a:t>Challenge</a:t>
            </a:r>
          </a:p>
          <a:p>
            <a:r>
              <a:rPr lang="en-GB" dirty="0">
                <a:solidFill>
                  <a:schemeClr val="bg1"/>
                </a:solidFill>
              </a:rPr>
              <a:t>Select 1-2 facts for the extra information box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7B639-99ED-C7E1-C615-0B9326EC0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55" t="1311" r="31495" b="1311"/>
          <a:stretch/>
        </p:blipFill>
        <p:spPr>
          <a:xfrm>
            <a:off x="0" y="0"/>
            <a:ext cx="5028428" cy="7296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8D6876-5E7F-E993-502F-D363FAC7DD88}"/>
              </a:ext>
            </a:extLst>
          </p:cNvPr>
          <p:cNvSpPr txBox="1"/>
          <p:nvPr/>
        </p:nvSpPr>
        <p:spPr>
          <a:xfrm>
            <a:off x="6218509" y="2835688"/>
            <a:ext cx="12340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e.g. each unit assessed as Pass, Merit or Distinction…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2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F6D6D89-EFE9-520D-1572-A55CE21E883B}"/>
              </a:ext>
            </a:extLst>
          </p:cNvPr>
          <p:cNvSpPr txBox="1"/>
          <p:nvPr/>
        </p:nvSpPr>
        <p:spPr>
          <a:xfrm>
            <a:off x="327596" y="19169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YouTube Sans"/>
              </a:rPr>
              <a:t>Extra information! Why </a:t>
            </a:r>
            <a:r>
              <a:rPr lang="en-GB" b="1" dirty="0">
                <a:solidFill>
                  <a:srgbClr val="0F0F0F"/>
                </a:solidFill>
                <a:latin typeface="YouTube Sans"/>
              </a:rPr>
              <a:t>choose </a:t>
            </a:r>
            <a:r>
              <a:rPr lang="en-GB" b="1" dirty="0">
                <a:solidFill>
                  <a:srgbClr val="0F0F0F"/>
                </a:solidFill>
                <a:highlight>
                  <a:srgbClr val="FFFF00"/>
                </a:highlight>
                <a:latin typeface="YouTube Sans"/>
              </a:rPr>
              <a:t>Dance</a:t>
            </a:r>
            <a:r>
              <a:rPr lang="en-GB" b="1" dirty="0">
                <a:solidFill>
                  <a:srgbClr val="0F0F0F"/>
                </a:solidFill>
                <a:latin typeface="YouTube Sans"/>
              </a:rPr>
              <a:t>?</a:t>
            </a:r>
            <a:endParaRPr lang="en-GB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3BE5-93AC-2252-29F6-DEDC832A1FF8}"/>
              </a:ext>
            </a:extLst>
          </p:cNvPr>
          <p:cNvSpPr txBox="1"/>
          <p:nvPr/>
        </p:nvSpPr>
        <p:spPr>
          <a:xfrm>
            <a:off x="698" y="6781293"/>
            <a:ext cx="4863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https://youtu.be/iOOp3tEEROg</a:t>
            </a:r>
            <a:endParaRPr lang="en-GB" dirty="0"/>
          </a:p>
          <a:p>
            <a:endParaRPr lang="en-GB" dirty="0"/>
          </a:p>
        </p:txBody>
      </p:sp>
      <p:pic>
        <p:nvPicPr>
          <p:cNvPr id="6" name="Online Media 5" title="Options! Why Choose Dance? - What's the Point?">
            <a:hlinkClick r:id="" action="ppaction://media"/>
            <a:extLst>
              <a:ext uri="{FF2B5EF4-FFF2-40B4-BE49-F238E27FC236}">
                <a16:creationId xmlns:a16="http://schemas.microsoft.com/office/drawing/2014/main" id="{20C713CA-6EAB-161C-5724-EC6A07261A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7596" y="699836"/>
            <a:ext cx="9039837" cy="59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9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09460-FC68-A026-1BCB-D6A4321491EF}"/>
              </a:ext>
            </a:extLst>
          </p:cNvPr>
          <p:cNvSpPr txBox="1"/>
          <p:nvPr/>
        </p:nvSpPr>
        <p:spPr>
          <a:xfrm>
            <a:off x="795648" y="62373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of the vocational courses on offer are for qualifications known as the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Cambridge National Awards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06E5A-F974-FFB5-BA55-26F99EE9F015}"/>
              </a:ext>
            </a:extLst>
          </p:cNvPr>
          <p:cNvSpPr txBox="1"/>
          <p:nvPr/>
        </p:nvSpPr>
        <p:spPr>
          <a:xfrm>
            <a:off x="903660" y="1415827"/>
            <a:ext cx="74747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dirty="0">
                <a:solidFill>
                  <a:srgbClr val="00245D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What are the Cambridge Nationals?</a:t>
            </a:r>
          </a:p>
          <a:p>
            <a:pPr algn="l" fontAlgn="t"/>
            <a:r>
              <a:rPr lang="en-GB" sz="2400" dirty="0">
                <a:solidFill>
                  <a:srgbClr val="333333"/>
                </a:solidFill>
                <a:latin typeface="Helvetica Neue"/>
              </a:rPr>
              <a:t>These are courses (equivalent to GCSEs) which are p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Helvetica Neue"/>
              </a:rPr>
              <a:t>ractical, accessible, fun to teach and exciting to learn.</a:t>
            </a:r>
          </a:p>
          <a:p>
            <a:pPr algn="l" fontAlgn="t"/>
            <a:r>
              <a:rPr lang="en-GB" sz="2400" dirty="0">
                <a:solidFill>
                  <a:srgbClr val="333333"/>
                </a:solidFill>
                <a:latin typeface="Helvetica Neue"/>
              </a:rPr>
              <a:t>T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Helvetica Neue"/>
              </a:rPr>
              <a:t>hey will inspire students to develop real-world skills to prepare them for their future and allow access to Level 3 qualifications (college) and apprenticeships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FDC7C-4842-AB62-A755-D686CAD01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62" y="4093483"/>
            <a:ext cx="4381475" cy="300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7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tudent and teacher overview of Cambridge Nationals">
            <a:hlinkClick r:id="" action="ppaction://media"/>
            <a:extLst>
              <a:ext uri="{FF2B5EF4-FFF2-40B4-BE49-F238E27FC236}">
                <a16:creationId xmlns:a16="http://schemas.microsoft.com/office/drawing/2014/main" id="{693F3624-2DCF-3828-3E8C-4CEB69903A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9604" y="911771"/>
            <a:ext cx="9048793" cy="5976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A39B1A-DFED-A6DC-4896-C8D282C01F4E}"/>
              </a:ext>
            </a:extLst>
          </p:cNvPr>
          <p:cNvSpPr txBox="1"/>
          <p:nvPr/>
        </p:nvSpPr>
        <p:spPr>
          <a:xfrm>
            <a:off x="543620" y="191691"/>
            <a:ext cx="8640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YouTube Sans"/>
              </a:rPr>
              <a:t>Video: Student and teacher overview of Cambridge Nationals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7A8B4-B823-B86A-437E-C0D1794AD0C9}"/>
              </a:ext>
            </a:extLst>
          </p:cNvPr>
          <p:cNvSpPr txBox="1"/>
          <p:nvPr/>
        </p:nvSpPr>
        <p:spPr>
          <a:xfrm>
            <a:off x="-104452" y="6863853"/>
            <a:ext cx="4863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https://youtu.be/arGzDKbtYOU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04E5EF-0E20-1AED-6CE8-D45E08055914}"/>
              </a:ext>
            </a:extLst>
          </p:cNvPr>
          <p:cNvGraphicFramePr>
            <a:graphicFrameLocks noGrp="1"/>
          </p:cNvGraphicFramePr>
          <p:nvPr/>
        </p:nvGraphicFramePr>
        <p:xfrm>
          <a:off x="5005163" y="1896076"/>
          <a:ext cx="4720085" cy="268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4643">
                  <a:extLst>
                    <a:ext uri="{9D8B030D-6E8A-4147-A177-3AD203B41FA5}">
                      <a16:colId xmlns:a16="http://schemas.microsoft.com/office/drawing/2014/main" val="4004871841"/>
                    </a:ext>
                  </a:extLst>
                </a:gridCol>
                <a:gridCol w="1292107">
                  <a:extLst>
                    <a:ext uri="{9D8B030D-6E8A-4147-A177-3AD203B41FA5}">
                      <a16:colId xmlns:a16="http://schemas.microsoft.com/office/drawing/2014/main" val="1907076680"/>
                    </a:ext>
                  </a:extLst>
                </a:gridCol>
                <a:gridCol w="1195382">
                  <a:extLst>
                    <a:ext uri="{9D8B030D-6E8A-4147-A177-3AD203B41FA5}">
                      <a16:colId xmlns:a16="http://schemas.microsoft.com/office/drawing/2014/main" val="2981548542"/>
                    </a:ext>
                  </a:extLst>
                </a:gridCol>
                <a:gridCol w="1057953">
                  <a:extLst>
                    <a:ext uri="{9D8B030D-6E8A-4147-A177-3AD203B41FA5}">
                      <a16:colId xmlns:a16="http://schemas.microsoft.com/office/drawing/2014/main" val="755371513"/>
                    </a:ext>
                  </a:extLst>
                </a:gridCol>
              </a:tblGrid>
              <a:tr h="703211"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What I will study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How I will learn (e.g. exams / coursework)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What I can do with this subject (e.g. further study / careers)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Extra information!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244785"/>
                  </a:ext>
                </a:extLst>
              </a:tr>
              <a:tr h="167511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4293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2CB446-76E8-59FF-DDC8-164789063A1A}"/>
              </a:ext>
            </a:extLst>
          </p:cNvPr>
          <p:cNvSpPr txBox="1"/>
          <p:nvPr/>
        </p:nvSpPr>
        <p:spPr>
          <a:xfrm>
            <a:off x="5008117" y="695747"/>
            <a:ext cx="4648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TASK</a:t>
            </a:r>
          </a:p>
          <a:p>
            <a:r>
              <a:rPr lang="en-GB" dirty="0"/>
              <a:t>Use the information from your sheet to fill in the </a:t>
            </a:r>
            <a:r>
              <a:rPr lang="en-GB" b="1" dirty="0"/>
              <a:t>Sport Science </a:t>
            </a:r>
            <a:r>
              <a:rPr lang="en-GB" dirty="0"/>
              <a:t>row of your table: Aim for 2-3 bullet points per box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87B9B-BF90-6B88-B8DA-9E4421FECD86}"/>
              </a:ext>
            </a:extLst>
          </p:cNvPr>
          <p:cNvSpPr txBox="1"/>
          <p:nvPr/>
        </p:nvSpPr>
        <p:spPr>
          <a:xfrm>
            <a:off x="7452566" y="2958799"/>
            <a:ext cx="1257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e.g. can lead to a Level 3 OCR Sport course at college…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ABB7C-A12C-2DCA-F05C-C0F1D3B8C970}"/>
              </a:ext>
            </a:extLst>
          </p:cNvPr>
          <p:cNvSpPr txBox="1"/>
          <p:nvPr/>
        </p:nvSpPr>
        <p:spPr>
          <a:xfrm>
            <a:off x="6218509" y="2835688"/>
            <a:ext cx="12340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e.g. each topic area assessed as Pass, Merit or Distinction…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702F-621A-2EC3-109F-0B5E05551C29}"/>
              </a:ext>
            </a:extLst>
          </p:cNvPr>
          <p:cNvSpPr txBox="1"/>
          <p:nvPr/>
        </p:nvSpPr>
        <p:spPr>
          <a:xfrm>
            <a:off x="5090901" y="2976703"/>
            <a:ext cx="1095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e.g. Reducing risk of sports injuries…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8A084-4C10-A40B-D8F7-A96B4AE8D1BC}"/>
              </a:ext>
            </a:extLst>
          </p:cNvPr>
          <p:cNvSpPr txBox="1"/>
          <p:nvPr/>
        </p:nvSpPr>
        <p:spPr>
          <a:xfrm>
            <a:off x="5117262" y="4844778"/>
            <a:ext cx="3286079" cy="923330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bg1"/>
                </a:solidFill>
              </a:rPr>
              <a:t>Challenge</a:t>
            </a:r>
          </a:p>
          <a:p>
            <a:r>
              <a:rPr lang="en-GB" dirty="0">
                <a:solidFill>
                  <a:schemeClr val="bg1"/>
                </a:solidFill>
              </a:rPr>
              <a:t>Select 1-2 facts for the extra information box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4F54A-BE1D-8EDC-253F-AEF59CE16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" y="95554"/>
            <a:ext cx="4936108" cy="72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1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DB78D-D743-8B07-F064-1D4FD69AD840}"/>
              </a:ext>
            </a:extLst>
          </p:cNvPr>
          <p:cNvSpPr txBox="1"/>
          <p:nvPr/>
        </p:nvSpPr>
        <p:spPr>
          <a:xfrm>
            <a:off x="111572" y="6744419"/>
            <a:ext cx="4863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https://youtu.be/SnqwK9GDa7s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0E565-81B0-779F-1108-11B208835611}"/>
              </a:ext>
            </a:extLst>
          </p:cNvPr>
          <p:cNvSpPr txBox="1"/>
          <p:nvPr/>
        </p:nvSpPr>
        <p:spPr>
          <a:xfrm>
            <a:off x="543620" y="119683"/>
            <a:ext cx="8856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200" b="1" i="0" dirty="0">
                <a:solidFill>
                  <a:srgbClr val="0F0F0F"/>
                </a:solidFill>
                <a:effectLst/>
                <a:latin typeface="YouTube Sans"/>
              </a:rPr>
              <a:t>Extra information! Why </a:t>
            </a:r>
            <a:r>
              <a:rPr lang="en-GB" sz="3200" b="1" dirty="0">
                <a:solidFill>
                  <a:srgbClr val="0F0F0F"/>
                </a:solidFill>
                <a:latin typeface="YouTube Sans"/>
              </a:rPr>
              <a:t>choose </a:t>
            </a:r>
            <a:r>
              <a:rPr lang="en-GB" sz="3200" b="1" dirty="0">
                <a:solidFill>
                  <a:srgbClr val="0F0F0F"/>
                </a:solidFill>
                <a:highlight>
                  <a:srgbClr val="FFFF00"/>
                </a:highlight>
                <a:latin typeface="YouTube Sans"/>
              </a:rPr>
              <a:t>Sport</a:t>
            </a:r>
            <a:r>
              <a:rPr lang="en-GB" sz="3200" b="1" dirty="0">
                <a:solidFill>
                  <a:srgbClr val="0F0F0F"/>
                </a:solidFill>
                <a:latin typeface="YouTube Sans"/>
              </a:rPr>
              <a:t>?</a:t>
            </a:r>
            <a:endParaRPr lang="en-GB" sz="3200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pic>
        <p:nvPicPr>
          <p:cNvPr id="6" name="Online Media 5" title="Why Study PE">
            <a:hlinkClick r:id="" action="ppaction://media"/>
            <a:extLst>
              <a:ext uri="{FF2B5EF4-FFF2-40B4-BE49-F238E27FC236}">
                <a16:creationId xmlns:a16="http://schemas.microsoft.com/office/drawing/2014/main" id="{FDFC621C-C1C7-E1FB-CE65-50941999CD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1919" y="911771"/>
            <a:ext cx="891238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04E5EF-0E20-1AED-6CE8-D45E08055914}"/>
              </a:ext>
            </a:extLst>
          </p:cNvPr>
          <p:cNvGraphicFramePr>
            <a:graphicFrameLocks noGrp="1"/>
          </p:cNvGraphicFramePr>
          <p:nvPr/>
        </p:nvGraphicFramePr>
        <p:xfrm>
          <a:off x="5005163" y="1896076"/>
          <a:ext cx="4720085" cy="268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4643">
                  <a:extLst>
                    <a:ext uri="{9D8B030D-6E8A-4147-A177-3AD203B41FA5}">
                      <a16:colId xmlns:a16="http://schemas.microsoft.com/office/drawing/2014/main" val="4004871841"/>
                    </a:ext>
                  </a:extLst>
                </a:gridCol>
                <a:gridCol w="1292107">
                  <a:extLst>
                    <a:ext uri="{9D8B030D-6E8A-4147-A177-3AD203B41FA5}">
                      <a16:colId xmlns:a16="http://schemas.microsoft.com/office/drawing/2014/main" val="1907076680"/>
                    </a:ext>
                  </a:extLst>
                </a:gridCol>
                <a:gridCol w="1195382">
                  <a:extLst>
                    <a:ext uri="{9D8B030D-6E8A-4147-A177-3AD203B41FA5}">
                      <a16:colId xmlns:a16="http://schemas.microsoft.com/office/drawing/2014/main" val="2981548542"/>
                    </a:ext>
                  </a:extLst>
                </a:gridCol>
                <a:gridCol w="1057953">
                  <a:extLst>
                    <a:ext uri="{9D8B030D-6E8A-4147-A177-3AD203B41FA5}">
                      <a16:colId xmlns:a16="http://schemas.microsoft.com/office/drawing/2014/main" val="755371513"/>
                    </a:ext>
                  </a:extLst>
                </a:gridCol>
              </a:tblGrid>
              <a:tr h="703211"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What I will study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How I will learn (e.g. exams / coursework)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What I can do with this subject (e.g. further study / careers)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Extra information!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244785"/>
                  </a:ext>
                </a:extLst>
              </a:tr>
              <a:tr h="167511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4293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2CB446-76E8-59FF-DDC8-164789063A1A}"/>
              </a:ext>
            </a:extLst>
          </p:cNvPr>
          <p:cNvSpPr txBox="1"/>
          <p:nvPr/>
        </p:nvSpPr>
        <p:spPr>
          <a:xfrm>
            <a:off x="5008117" y="695747"/>
            <a:ext cx="4648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TASK</a:t>
            </a:r>
          </a:p>
          <a:p>
            <a:r>
              <a:rPr lang="en-GB" dirty="0"/>
              <a:t>Use the information from your sheet to fill in the </a:t>
            </a:r>
            <a:r>
              <a:rPr lang="en-GB" b="1" dirty="0"/>
              <a:t>Health and Social Care </a:t>
            </a:r>
            <a:r>
              <a:rPr lang="en-GB" dirty="0"/>
              <a:t>row of your table: Aim for 2-3 bullet points per box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ABB7C-A12C-2DCA-F05C-C0F1D3B8C970}"/>
              </a:ext>
            </a:extLst>
          </p:cNvPr>
          <p:cNvSpPr txBox="1"/>
          <p:nvPr/>
        </p:nvSpPr>
        <p:spPr>
          <a:xfrm>
            <a:off x="6218508" y="3009670"/>
            <a:ext cx="1234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e.g. 60% coursework</a:t>
            </a:r>
          </a:p>
          <a:p>
            <a:r>
              <a:rPr lang="en-GB" sz="1600" dirty="0">
                <a:solidFill>
                  <a:srgbClr val="FF0000"/>
                </a:solidFill>
              </a:rPr>
              <a:t>40% external exam…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702F-621A-2EC3-109F-0B5E05551C29}"/>
              </a:ext>
            </a:extLst>
          </p:cNvPr>
          <p:cNvSpPr txBox="1"/>
          <p:nvPr/>
        </p:nvSpPr>
        <p:spPr>
          <a:xfrm>
            <a:off x="4977231" y="2835688"/>
            <a:ext cx="11814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e.g. Principles of care in health and social care (exam </a:t>
            </a:r>
          </a:p>
          <a:p>
            <a:r>
              <a:rPr lang="en-GB" sz="1600" dirty="0">
                <a:solidFill>
                  <a:srgbClr val="FF0000"/>
                </a:solidFill>
              </a:rPr>
              <a:t>unit)….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8A084-4C10-A40B-D8F7-A96B4AE8D1BC}"/>
              </a:ext>
            </a:extLst>
          </p:cNvPr>
          <p:cNvSpPr txBox="1"/>
          <p:nvPr/>
        </p:nvSpPr>
        <p:spPr>
          <a:xfrm>
            <a:off x="5117262" y="4844778"/>
            <a:ext cx="3286079" cy="923330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bg1"/>
                </a:solidFill>
              </a:rPr>
              <a:t>Challenge</a:t>
            </a:r>
          </a:p>
          <a:p>
            <a:r>
              <a:rPr lang="en-GB" dirty="0">
                <a:solidFill>
                  <a:schemeClr val="bg1"/>
                </a:solidFill>
              </a:rPr>
              <a:t>Select 1-2 facts for the extra information box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B317F-71C1-73D7-04EF-748C98551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05163" cy="72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432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0BC9D2044B1A478C2F84A1D5F0D7FA" ma:contentTypeVersion="23" ma:contentTypeDescription="Create a new document." ma:contentTypeScope="" ma:versionID="13ad265143e6d18d3024c1d6aa80524a">
  <xsd:schema xmlns:xsd="http://www.w3.org/2001/XMLSchema" xmlns:xs="http://www.w3.org/2001/XMLSchema" xmlns:p="http://schemas.microsoft.com/office/2006/metadata/properties" xmlns:ns2="b44dea91-6eb0-4ed1-8be0-f818cffa15ad" xmlns:ns3="f68165ef-07f5-4f43-a341-e5b1b40aa0f2" targetNamespace="http://schemas.microsoft.com/office/2006/metadata/properties" ma:root="true" ma:fieldsID="b539672d703d02590c430e42e948a746" ns2:_="" ns3:_="">
    <xsd:import namespace="b44dea91-6eb0-4ed1-8be0-f818cffa15ad"/>
    <xsd:import namespace="f68165ef-07f5-4f43-a341-e5b1b40aa0f2"/>
    <xsd:element name="properties">
      <xsd:complexType>
        <xsd:sequence>
          <xsd:element name="documentManagement">
            <xsd:complexType>
              <xsd:all>
                <xsd:element ref="ns2:oa8e3794c0be4d2ea676b4a4e4e60579" minOccurs="0"/>
                <xsd:element ref="ns2:TaxCatchAll" minOccurs="0"/>
                <xsd:element ref="ns2:m15f08b6654a4f7e9ccf4363048f0379" minOccurs="0"/>
                <xsd:element ref="ns2:ie0a2b78d8824d548a96299eb7921798" minOccurs="0"/>
                <xsd:element ref="ns2:n69baf50b3f74e14bf9189acbc2a4d83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Billing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dea91-6eb0-4ed1-8be0-f818cffa15ad" elementFormDefault="qualified">
    <xsd:import namespace="http://schemas.microsoft.com/office/2006/documentManagement/types"/>
    <xsd:import namespace="http://schemas.microsoft.com/office/infopath/2007/PartnerControls"/>
    <xsd:element name="oa8e3794c0be4d2ea676b4a4e4e60579" ma:index="9" nillable="true" ma:taxonomy="true" ma:internalName="oa8e3794c0be4d2ea676b4a4e4e60579" ma:taxonomyFieldName="Topic" ma:displayName="Topic" ma:fieldId="{8a8e3794-c0be-4d2e-a676-b4a4e4e60579}" ma:sspId="15dfd691-d440-46c1-9855-79c82727649a" ma:termSetId="896e731a-b3b5-45f4-b7dc-f366657ad3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ea450866-5529-4bf1-95d0-92f693e6f70b}" ma:internalName="TaxCatchAll" ma:showField="CatchAllData" ma:web="b44dea91-6eb0-4ed1-8be0-f818cffa15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15f08b6654a4f7e9ccf4363048f0379" ma:index="12" nillable="true" ma:taxonomy="true" ma:internalName="m15f08b6654a4f7e9ccf4363048f0379" ma:taxonomyFieldName="Exam_x0020_Board" ma:displayName="Exam Board" ma:fieldId="{615f08b6-654a-4f7e-9ccf-4363048f0379}" ma:sspId="15dfd691-d440-46c1-9855-79c82727649a" ma:termSetId="f3a22e48-e919-46b0-85a3-b27e47bfca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0a2b78d8824d548a96299eb7921798" ma:index="14" nillable="true" ma:taxonomy="true" ma:internalName="ie0a2b78d8824d548a96299eb7921798" ma:taxonomyFieldName="Week" ma:displayName="Week" ma:fieldId="{2e0a2b78-d882-4d54-8a96-299eb7921798}" ma:sspId="15dfd691-d440-46c1-9855-79c82727649a" ma:termSetId="03747521-a68d-4233-ab86-996687b4c2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69baf50b3f74e14bf9189acbc2a4d83" ma:index="16" nillable="true" ma:taxonomy="true" ma:internalName="n69baf50b3f74e14bf9189acbc2a4d83" ma:taxonomyFieldName="Term" ma:displayName="Term" ma:fieldId="{769baf50-b3f7-4e14-bf91-89acbc2a4d83}" ma:sspId="15dfd691-d440-46c1-9855-79c82727649a" ma:termSetId="2abd3c01-56a7-479e-b06a-e0d9045521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7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18" nillable="true" ma:displayName="Key Stage" ma:internalName="Key_x0020_Stage">
      <xsd:simpleType>
        <xsd:restriction base="dms:Text"/>
      </xsd:simpleType>
    </xsd:element>
    <xsd:element name="Year" ma:index="19" nillable="true" ma:displayName="Year" ma:internalName="Year">
      <xsd:simpleType>
        <xsd:restriction base="dms:Text"/>
      </xsd:simpleType>
    </xsd:element>
    <xsd:element name="Lesson" ma:index="20" nillable="true" ma:displayName="Lesson" ma:internalName="Lesson">
      <xsd:simpleType>
        <xsd:restriction base="dms:Text"/>
      </xsd:simpleType>
    </xsd:element>
    <xsd:element name="CustomTags" ma:index="21" nillable="true" ma:displayName="Custom Tags" ma:internalName="Custom_x0020_Tags">
      <xsd:simpleType>
        <xsd:restriction base="dms:Text"/>
      </xsd:simpleType>
    </xsd:element>
    <xsd:element name="CurriculumSubject" ma:index="22" nillable="true" ma:displayName="Curriculum Subject" ma:default="PSHE" ma:internalName="Curriculum_x0020_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165ef-07f5-4f43-a341-e5b1b40aa0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69baf50b3f74e14bf9189acbc2a4d83 xmlns="b44dea91-6eb0-4ed1-8be0-f818cffa15ad">
      <Terms xmlns="http://schemas.microsoft.com/office/infopath/2007/PartnerControls"/>
    </n69baf50b3f74e14bf9189acbc2a4d83>
    <PersonalIdentificationData xmlns="b44dea91-6eb0-4ed1-8be0-f818cffa15ad" xsi:nil="true"/>
    <TaxCatchAll xmlns="b44dea91-6eb0-4ed1-8be0-f818cffa15ad" xsi:nil="true"/>
    <m15f08b6654a4f7e9ccf4363048f0379 xmlns="b44dea91-6eb0-4ed1-8be0-f818cffa15ad">
      <Terms xmlns="http://schemas.microsoft.com/office/infopath/2007/PartnerControls"/>
    </m15f08b6654a4f7e9ccf4363048f0379>
    <KeyStage xmlns="b44dea91-6eb0-4ed1-8be0-f818cffa15ad" xsi:nil="true"/>
    <Year xmlns="b44dea91-6eb0-4ed1-8be0-f818cffa15ad" xsi:nil="true"/>
    <Lesson xmlns="b44dea91-6eb0-4ed1-8be0-f818cffa15ad" xsi:nil="true"/>
    <CustomTags xmlns="b44dea91-6eb0-4ed1-8be0-f818cffa15ad" xsi:nil="true"/>
    <oa8e3794c0be4d2ea676b4a4e4e60579 xmlns="b44dea91-6eb0-4ed1-8be0-f818cffa15ad">
      <Terms xmlns="http://schemas.microsoft.com/office/infopath/2007/PartnerControls"/>
    </oa8e3794c0be4d2ea676b4a4e4e60579>
    <ie0a2b78d8824d548a96299eb7921798 xmlns="b44dea91-6eb0-4ed1-8be0-f818cffa15ad">
      <Terms xmlns="http://schemas.microsoft.com/office/infopath/2007/PartnerControls"/>
    </ie0a2b78d8824d548a96299eb7921798>
    <CurriculumSubject xmlns="b44dea91-6eb0-4ed1-8be0-f818cffa15ad">PSHE</CurriculumSubject>
  </documentManagement>
</p:properties>
</file>

<file path=customXml/itemProps1.xml><?xml version="1.0" encoding="utf-8"?>
<ds:datastoreItem xmlns:ds="http://schemas.openxmlformats.org/officeDocument/2006/customXml" ds:itemID="{F2A6D167-38F5-4F3A-8560-E5BBE8E0AB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4dea91-6eb0-4ed1-8be0-f818cffa15ad"/>
    <ds:schemaRef ds:uri="f68165ef-07f5-4f43-a341-e5b1b40aa0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01FFDC-3C3E-49C6-83B2-A8F74C89C8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6FCA71-4018-4948-8336-E66D41C80C62}">
  <ds:schemaRefs>
    <ds:schemaRef ds:uri="http://schemas.microsoft.com/office/2006/metadata/properties"/>
    <ds:schemaRef ds:uri="http://schemas.microsoft.com/office/infopath/2007/PartnerControls"/>
    <ds:schemaRef ds:uri="b44dea91-6eb0-4ed1-8be0-f818cffa15a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Macintosh PowerPoint</Application>
  <PresentationFormat>Custom</PresentationFormat>
  <Paragraphs>56</Paragraphs>
  <Slides>13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Source Sans Pro</vt:lpstr>
      <vt:lpstr>Calibri</vt:lpstr>
      <vt:lpstr>Helvetica Neue</vt:lpstr>
      <vt:lpstr>Comic Sans MS</vt:lpstr>
      <vt:lpstr>YouTube Sans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Merck &amp; Co.,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Cotterill</dc:creator>
  <cp:keywords>pshe resources</cp:keywords>
  <cp:lastModifiedBy>P Keylock (NSG)</cp:lastModifiedBy>
  <cp:revision>564</cp:revision>
  <cp:lastPrinted>2023-02-14T13:53:56Z</cp:lastPrinted>
  <dcterms:created xsi:type="dcterms:W3CDTF">2012-06-25T08:27:51Z</dcterms:created>
  <dcterms:modified xsi:type="dcterms:W3CDTF">2026-06-25T13:18:28Z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0x010100410BC9D2044B1A478C2F84A1D5F0D7FA</vt:lpwstr>
  </property>
  <property fmtid="{D5CDD505-2E9C-101B-9397-08002B2CF9AE}" pid="3" name="Order">
    <vt:r8>15400</vt:r8>
  </property>
  <property fmtid="{D5CDD505-2E9C-101B-9397-08002B2CF9AE}" pid="4" name="Exam_x0020_Board">
    <vt:lpwstr/>
  </property>
  <property fmtid="{D5CDD505-2E9C-101B-9397-08002B2CF9AE}" pid="5" name="Topic">
    <vt:lpwstr/>
  </property>
  <property fmtid="{D5CDD505-2E9C-101B-9397-08002B2CF9AE}" pid="6" name="Term">
    <vt:lpwstr/>
  </property>
  <property fmtid="{D5CDD505-2E9C-101B-9397-08002B2CF9AE}" pid="7" name="Week">
    <vt:lpwstr/>
  </property>
  <property fmtid="{D5CDD505-2E9C-101B-9397-08002B2CF9AE}" pid="8" name="Exam Board">
    <vt:lpwstr/>
  </property>
</Properties>
</file>