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520" r:id="rId5"/>
    <p:sldId id="527" r:id="rId6"/>
    <p:sldId id="521" r:id="rId7"/>
    <p:sldId id="524" r:id="rId8"/>
    <p:sldId id="300" r:id="rId9"/>
    <p:sldId id="522" r:id="rId10"/>
    <p:sldId id="523" r:id="rId11"/>
    <p:sldId id="519" r:id="rId12"/>
    <p:sldId id="302" r:id="rId13"/>
    <p:sldId id="518" r:id="rId14"/>
  </p:sldIdLst>
  <p:sldSz cx="9728200" cy="7296150"/>
  <p:notesSz cx="6797675" cy="9926638"/>
  <p:embeddedFontLst>
    <p:embeddedFont>
      <p:font typeface="Comic Sans MS" panose="030F09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6600"/>
    <a:srgbClr val="003300"/>
    <a:srgbClr val="FEA0F3"/>
    <a:srgbClr val="FFFCE5"/>
    <a:srgbClr val="FF6600"/>
    <a:srgbClr val="CCFF99"/>
    <a:srgbClr val="FDEAE3"/>
    <a:srgbClr val="F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207" autoAdjust="0"/>
  </p:normalViewPr>
  <p:slideViewPr>
    <p:cSldViewPr>
      <p:cViewPr varScale="1">
        <p:scale>
          <a:sx n="108" d="100"/>
          <a:sy n="108" d="100"/>
        </p:scale>
        <p:origin x="2112" y="200"/>
      </p:cViewPr>
      <p:guideLst>
        <p:guide orient="horz" pos="2298"/>
        <p:guide pos="3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951D35-4B2C-4101-BE8A-ED6A6750F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11586-1F0D-4FA0-9FFD-2FCB59B5D0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3C08B-985A-417C-A5BA-52254141910D}" type="datetimeFigureOut">
              <a:rPr lang="en-GB"/>
              <a:pPr>
                <a:defRPr/>
              </a:pPr>
              <a:t>25/06/2026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93F5-3559-44FC-9632-40FAF0390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AA2749-9E18-47E0-9ABA-6059CCF3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967B-1D65-4AF8-99FE-8BFF99566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FB96-F5BC-4DC0-9272-27A66BC5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F7BC2E-5C5A-4680-930F-174A61ED5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78409-A7FD-458F-9801-9AC6EB43FE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15" y="2266950"/>
            <a:ext cx="8268970" cy="156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230" y="4133851"/>
            <a:ext cx="6809740" cy="1865313"/>
          </a:xfrm>
        </p:spPr>
        <p:txBody>
          <a:bodyPr/>
          <a:lstStyle>
            <a:lvl1pPr marL="0" indent="0" algn="ctr">
              <a:buNone/>
              <a:defRPr/>
            </a:lvl1pPr>
            <a:lvl2pPr marL="583707" indent="0" algn="ctr">
              <a:buNone/>
              <a:defRPr/>
            </a:lvl2pPr>
            <a:lvl3pPr marL="1167414" indent="0" algn="ctr">
              <a:buNone/>
              <a:defRPr/>
            </a:lvl3pPr>
            <a:lvl4pPr marL="1751122" indent="0" algn="ctr">
              <a:buNone/>
              <a:defRPr/>
            </a:lvl4pPr>
            <a:lvl5pPr marL="2334829" indent="0" algn="ctr">
              <a:buNone/>
              <a:defRPr/>
            </a:lvl5pPr>
            <a:lvl6pPr marL="2918536" indent="0" algn="ctr">
              <a:buNone/>
              <a:defRPr/>
            </a:lvl6pPr>
            <a:lvl7pPr marL="3502243" indent="0" algn="ctr">
              <a:buNone/>
              <a:defRPr/>
            </a:lvl7pPr>
            <a:lvl8pPr marL="4085951" indent="0" algn="ctr">
              <a:buNone/>
              <a:defRPr/>
            </a:lvl8pPr>
            <a:lvl9pPr marL="46696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4EDF-108A-4DF2-939E-ECBEE193E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F1FC-4A42-4AB1-8BB7-3EEA990492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0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2945" y="292101"/>
            <a:ext cx="2188845" cy="6226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410" y="292101"/>
            <a:ext cx="6371971" cy="6226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2C-F8EE-46A8-A10D-202F46DC4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6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3CED-DB74-4274-BA81-4E4D0A95D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42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3" y="4687889"/>
            <a:ext cx="8268970" cy="1449387"/>
          </a:xfrm>
        </p:spPr>
        <p:txBody>
          <a:bodyPr anchor="t"/>
          <a:lstStyle>
            <a:lvl1pPr algn="l">
              <a:defRPr sz="51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23" y="3092450"/>
            <a:ext cx="8268970" cy="1595438"/>
          </a:xfrm>
        </p:spPr>
        <p:txBody>
          <a:bodyPr anchor="b"/>
          <a:lstStyle>
            <a:lvl1pPr marL="0" indent="0">
              <a:buNone/>
              <a:defRPr sz="2553"/>
            </a:lvl1pPr>
            <a:lvl2pPr marL="583707" indent="0">
              <a:buNone/>
              <a:defRPr sz="2298"/>
            </a:lvl2pPr>
            <a:lvl3pPr marL="1167414" indent="0">
              <a:buNone/>
              <a:defRPr sz="2043"/>
            </a:lvl3pPr>
            <a:lvl4pPr marL="1751122" indent="0">
              <a:buNone/>
              <a:defRPr sz="1787"/>
            </a:lvl4pPr>
            <a:lvl5pPr marL="2334829" indent="0">
              <a:buNone/>
              <a:defRPr sz="1787"/>
            </a:lvl5pPr>
            <a:lvl6pPr marL="2918536" indent="0">
              <a:buNone/>
              <a:defRPr sz="1787"/>
            </a:lvl6pPr>
            <a:lvl7pPr marL="3502243" indent="0">
              <a:buNone/>
              <a:defRPr sz="1787"/>
            </a:lvl7pPr>
            <a:lvl8pPr marL="4085951" indent="0">
              <a:buNone/>
              <a:defRPr sz="1787"/>
            </a:lvl8pPr>
            <a:lvl9pPr marL="4669658" indent="0">
              <a:buNone/>
              <a:defRPr sz="1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10D3-0DFE-4FEE-9A4C-B7DB1C16F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410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382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EDFE-598F-485D-962E-BC3D7E289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42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10" y="1633539"/>
            <a:ext cx="4298649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" y="2314575"/>
            <a:ext cx="4298649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16" y="1633539"/>
            <a:ext cx="4300675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116" y="2314575"/>
            <a:ext cx="4300675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E47-6660-4970-BF81-112A71181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9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1D8D-A33D-410B-8C45-934779FA9C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C0C3-B9AF-4FBA-B4B3-4C4741D4C3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30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1" y="290513"/>
            <a:ext cx="3200173" cy="1236662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132" y="290513"/>
            <a:ext cx="5437658" cy="6227762"/>
          </a:xfrm>
        </p:spPr>
        <p:txBody>
          <a:bodyPr/>
          <a:lstStyle>
            <a:lvl1pPr>
              <a:defRPr sz="4085"/>
            </a:lvl1pPr>
            <a:lvl2pPr>
              <a:defRPr sz="3575"/>
            </a:lvl2pPr>
            <a:lvl3pPr>
              <a:defRPr sz="3064"/>
            </a:lvl3pPr>
            <a:lvl4pPr>
              <a:defRPr sz="2553"/>
            </a:lvl4pPr>
            <a:lvl5pPr>
              <a:defRPr sz="2553"/>
            </a:lvl5pPr>
            <a:lvl6pPr>
              <a:defRPr sz="2553"/>
            </a:lvl6pPr>
            <a:lvl7pPr>
              <a:defRPr sz="2553"/>
            </a:lvl7pPr>
            <a:lvl8pPr>
              <a:defRPr sz="2553"/>
            </a:lvl8pPr>
            <a:lvl9pPr>
              <a:defRPr sz="2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1" y="1527175"/>
            <a:ext cx="3200173" cy="4991100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2E0-8EFB-44F4-87B3-BEEF35FDD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33" y="5106988"/>
            <a:ext cx="5836920" cy="603250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133" y="652464"/>
            <a:ext cx="5836920" cy="4376737"/>
          </a:xfrm>
        </p:spPr>
        <p:txBody>
          <a:bodyPr/>
          <a:lstStyle>
            <a:lvl1pPr marL="0" indent="0">
              <a:buNone/>
              <a:defRPr sz="4085"/>
            </a:lvl1pPr>
            <a:lvl2pPr marL="583707" indent="0">
              <a:buNone/>
              <a:defRPr sz="3575"/>
            </a:lvl2pPr>
            <a:lvl3pPr marL="1167414" indent="0">
              <a:buNone/>
              <a:defRPr sz="3064"/>
            </a:lvl3pPr>
            <a:lvl4pPr marL="1751122" indent="0">
              <a:buNone/>
              <a:defRPr sz="2553"/>
            </a:lvl4pPr>
            <a:lvl5pPr marL="2334829" indent="0">
              <a:buNone/>
              <a:defRPr sz="2553"/>
            </a:lvl5pPr>
            <a:lvl6pPr marL="2918536" indent="0">
              <a:buNone/>
              <a:defRPr sz="2553"/>
            </a:lvl6pPr>
            <a:lvl7pPr marL="3502243" indent="0">
              <a:buNone/>
              <a:defRPr sz="2553"/>
            </a:lvl7pPr>
            <a:lvl8pPr marL="4085951" indent="0">
              <a:buNone/>
              <a:defRPr sz="2553"/>
            </a:lvl8pPr>
            <a:lvl9pPr marL="4669658" indent="0">
              <a:buNone/>
              <a:defRPr sz="255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133" y="5710238"/>
            <a:ext cx="5836920" cy="855662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74D5-5AEE-4339-A44F-27D3A5E65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33000">
              <a:srgbClr val="8AC6CD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410" y="292101"/>
            <a:ext cx="875538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410" y="1701800"/>
            <a:ext cx="875538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10D297-1A89-4AD6-869D-0AFEC71B0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410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92D370-0469-4DEF-A6C0-902F70B00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3802" y="6643688"/>
            <a:ext cx="3080597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FAB3DA-C556-4AC2-997D-D2796142A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1877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87"/>
            </a:lvl1pPr>
          </a:lstStyle>
          <a:p>
            <a:pPr>
              <a:defRPr/>
            </a:pPr>
            <a:fld id="{BA62F474-B4DF-46B9-8F94-3781EF295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5pPr>
      <a:lvl6pPr marL="583707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6pPr>
      <a:lvl7pPr marL="1167414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7pPr>
      <a:lvl8pPr marL="1751122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8pPr>
      <a:lvl9pPr marL="2334829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7780" indent="-437780" algn="l" rtl="0" eaLnBrk="0" fontAlgn="base" hangingPunct="0">
        <a:spcBef>
          <a:spcPct val="20000"/>
        </a:spcBef>
        <a:spcAft>
          <a:spcPct val="0"/>
        </a:spcAft>
        <a:buChar char="•"/>
        <a:defRPr sz="4085">
          <a:solidFill>
            <a:schemeClr val="tx1"/>
          </a:solidFill>
          <a:latin typeface="+mn-lt"/>
          <a:ea typeface="+mn-ea"/>
          <a:cs typeface="+mn-cs"/>
        </a:defRPr>
      </a:lvl1pPr>
      <a:lvl2pPr marL="948524" indent="-364817" algn="l" rtl="0" eaLnBrk="0" fontAlgn="base" hangingPunct="0">
        <a:spcBef>
          <a:spcPct val="20000"/>
        </a:spcBef>
        <a:spcAft>
          <a:spcPct val="0"/>
        </a:spcAft>
        <a:buChar char="–"/>
        <a:defRPr sz="3575">
          <a:solidFill>
            <a:schemeClr val="tx1"/>
          </a:solidFill>
          <a:latin typeface="+mn-lt"/>
          <a:cs typeface="+mn-cs"/>
        </a:defRPr>
      </a:lvl2pPr>
      <a:lvl3pPr marL="1459268" indent="-291854" algn="l" rtl="0" eaLnBrk="0" fontAlgn="base" hangingPunct="0">
        <a:spcBef>
          <a:spcPct val="20000"/>
        </a:spcBef>
        <a:spcAft>
          <a:spcPct val="0"/>
        </a:spcAft>
        <a:buChar char="•"/>
        <a:defRPr sz="3064">
          <a:solidFill>
            <a:schemeClr val="tx1"/>
          </a:solidFill>
          <a:latin typeface="+mn-lt"/>
          <a:cs typeface="+mn-cs"/>
        </a:defRPr>
      </a:lvl3pPr>
      <a:lvl4pPr marL="2042975" indent="-291854" algn="l" rtl="0" eaLnBrk="0" fontAlgn="base" hangingPunct="0">
        <a:spcBef>
          <a:spcPct val="20000"/>
        </a:spcBef>
        <a:spcAft>
          <a:spcPct val="0"/>
        </a:spcAft>
        <a:buChar char="–"/>
        <a:defRPr sz="2553">
          <a:solidFill>
            <a:schemeClr val="tx1"/>
          </a:solidFill>
          <a:latin typeface="+mn-lt"/>
          <a:cs typeface="+mn-cs"/>
        </a:defRPr>
      </a:lvl4pPr>
      <a:lvl5pPr marL="2626683" indent="-291854" algn="l" rtl="0" eaLnBrk="0" fontAlgn="base" hangingPunct="0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5pPr>
      <a:lvl6pPr marL="3210390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6pPr>
      <a:lvl7pPr marL="3794097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7pPr>
      <a:lvl8pPr marL="4377804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8pPr>
      <a:lvl9pPr marL="4961512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1pPr>
      <a:lvl2pPr marL="583707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2pPr>
      <a:lvl3pPr marL="1167414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3pPr>
      <a:lvl4pPr marL="1751122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4pPr>
      <a:lvl5pPr marL="2334829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5pPr>
      <a:lvl6pPr marL="2918536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6pPr>
      <a:lvl7pPr marL="3502243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7pPr>
      <a:lvl8pPr marL="4085951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8pPr>
      <a:lvl9pPr marL="4669658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owf-d62bEw?feature=oembed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youtu.be/Lowf-d62bEw" TargetMode="External"/><Relationship Id="rId4" Type="http://schemas.openxmlformats.org/officeDocument/2006/relationships/hyperlink" Target="tel:08001009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5JcQiQDmq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5JcQiQDmq0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vYbJL7sln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vYbJL7slnc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5FOqNTmsa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5FOqNTmsaE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3" descr="http://us.cdn3.123rf.com/168nwm/3dclipartsde/3dclipartsde1005/3dclipartsde100500073/7034721-cute-little-cartoon-school-girl-reads-a-book.jpg">
            <a:extLst>
              <a:ext uri="{FF2B5EF4-FFF2-40B4-BE49-F238E27FC236}">
                <a16:creationId xmlns:a16="http://schemas.microsoft.com/office/drawing/2014/main" id="{41A14A5A-F480-4D83-B21D-62ACCB01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12" y="5222682"/>
            <a:ext cx="1039337" cy="10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www.wildcatstheatreschool.co.uk/_files/images/holding_hands.gif">
            <a:extLst>
              <a:ext uri="{FF2B5EF4-FFF2-40B4-BE49-F238E27FC236}">
                <a16:creationId xmlns:a16="http://schemas.microsoft.com/office/drawing/2014/main" id="{E1661BDC-5E36-4DDA-9FD0-631EA49A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88" y="2639963"/>
            <a:ext cx="1418390" cy="132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2">
            <a:extLst>
              <a:ext uri="{FF2B5EF4-FFF2-40B4-BE49-F238E27FC236}">
                <a16:creationId xmlns:a16="http://schemas.microsoft.com/office/drawing/2014/main" id="{4C958CA2-4809-478E-AC29-92973C34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00" y="387240"/>
            <a:ext cx="184731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9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EA43E-3A37-487B-9989-6328BDF39773}"/>
              </a:ext>
            </a:extLst>
          </p:cNvPr>
          <p:cNvSpPr/>
          <p:nvPr/>
        </p:nvSpPr>
        <p:spPr>
          <a:xfrm>
            <a:off x="634809" y="1888802"/>
            <a:ext cx="8938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TITLE: </a:t>
            </a:r>
            <a:r>
              <a:rPr lang="en-GB" b="1" u="sng" dirty="0">
                <a:latin typeface="Comic Sans MS" panose="030F0702030302020204" pitchFamily="66" charset="0"/>
              </a:rPr>
              <a:t>My options for GCSEs in the  creative arts and performing arts</a:t>
            </a:r>
          </a:p>
        </p:txBody>
      </p:sp>
    </p:spTree>
    <p:extLst>
      <p:ext uri="{BB962C8B-B14F-4D97-AF65-F5344CB8AC3E}">
        <p14:creationId xmlns:p14="http://schemas.microsoft.com/office/powerpoint/2010/main" val="370634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C47C1D-84F9-3F73-6E76-FD45CEC23974}"/>
              </a:ext>
            </a:extLst>
          </p:cNvPr>
          <p:cNvSpPr txBox="1"/>
          <p:nvPr/>
        </p:nvSpPr>
        <p:spPr>
          <a:xfrm>
            <a:off x="3495948" y="-2392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Performing arts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482C1-461E-42FE-B5FA-4812BDAF8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7"/>
          <a:stretch/>
        </p:blipFill>
        <p:spPr>
          <a:xfrm>
            <a:off x="97183" y="345404"/>
            <a:ext cx="4698240" cy="6950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94689C-8B54-4975-AA1D-F5E63A76A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30" y="345403"/>
            <a:ext cx="4940069" cy="68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1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C1CD10-CA5F-467D-8CC8-E802F200333D}"/>
              </a:ext>
            </a:extLst>
          </p:cNvPr>
          <p:cNvSpPr txBox="1"/>
          <p:nvPr/>
        </p:nvSpPr>
        <p:spPr>
          <a:xfrm>
            <a:off x="166015" y="556513"/>
            <a:ext cx="3504014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TASK</a:t>
            </a:r>
            <a:r>
              <a:rPr lang="en-GB" sz="2000" dirty="0">
                <a:latin typeface="Comic Sans MS" panose="030F0702030302020204" pitchFamily="66" charset="0"/>
              </a:rPr>
              <a:t>: Discuss in pairs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DB134-3801-46B4-865C-FC5C000F6698}"/>
              </a:ext>
            </a:extLst>
          </p:cNvPr>
          <p:cNvSpPr txBox="1"/>
          <p:nvPr/>
        </p:nvSpPr>
        <p:spPr>
          <a:xfrm>
            <a:off x="173171" y="10509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will be choosing your GCSE options after half term.</a:t>
            </a:r>
          </a:p>
          <a:p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46F99-FFD8-12CD-5BB7-3158673137F5}"/>
              </a:ext>
            </a:extLst>
          </p:cNvPr>
          <p:cNvSpPr txBox="1"/>
          <p:nvPr/>
        </p:nvSpPr>
        <p:spPr>
          <a:xfrm>
            <a:off x="4864100" y="3697228"/>
            <a:ext cx="46141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Creative artists </a:t>
            </a:r>
            <a:r>
              <a:rPr lang="en-GB" dirty="0"/>
              <a:t>use their creativity to convey an idea or emotion through a medium such as drawing or painting. </a:t>
            </a:r>
            <a:r>
              <a:rPr lang="en-GB" b="1" dirty="0"/>
              <a:t>Performing artists </a:t>
            </a:r>
            <a:r>
              <a:rPr lang="en-GB" dirty="0"/>
              <a:t>do this through a performance such as drama.</a:t>
            </a:r>
            <a:endParaRPr lang="en-GB" b="1" dirty="0"/>
          </a:p>
        </p:txBody>
      </p:sp>
      <p:pic>
        <p:nvPicPr>
          <p:cNvPr id="1026" name="Picture 2" descr="Performing Arts – CVCC">
            <a:extLst>
              <a:ext uri="{FF2B5EF4-FFF2-40B4-BE49-F238E27FC236}">
                <a16:creationId xmlns:a16="http://schemas.microsoft.com/office/drawing/2014/main" id="{B0BE27EB-6385-EE69-BE34-08F8DFB8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6" y="5342685"/>
            <a:ext cx="455496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itorial comment: Art to Heart - Anthea McGibbon">
            <a:extLst>
              <a:ext uri="{FF2B5EF4-FFF2-40B4-BE49-F238E27FC236}">
                <a16:creationId xmlns:a16="http://schemas.microsoft.com/office/drawing/2014/main" id="{9FD9A669-752B-0431-630B-8822515B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6" y="2239286"/>
            <a:ext cx="4524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2DEB1-75B6-B39A-8B41-AF182FEB0881}"/>
              </a:ext>
            </a:extLst>
          </p:cNvPr>
          <p:cNvSpPr txBox="1"/>
          <p:nvPr/>
        </p:nvSpPr>
        <p:spPr>
          <a:xfrm>
            <a:off x="4864100" y="983779"/>
            <a:ext cx="4672108" cy="2554545"/>
          </a:xfrm>
          <a:prstGeom prst="rect">
            <a:avLst/>
          </a:prstGeom>
          <a:solidFill>
            <a:srgbClr val="FFFC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BRONZE: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Look at the pictures. 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Which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subjects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do you think they represent?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b="1" dirty="0">
                <a:solidFill>
                  <a:srgbClr val="808080"/>
                </a:solidFill>
                <a:latin typeface="Comic Sans MS" panose="030F0702030302020204" pitchFamily="66" charset="0"/>
              </a:rPr>
              <a:t>SILVER: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Look at the pictures.  </a:t>
            </a:r>
            <a:r>
              <a:rPr 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What do you think is the difference between the creative and performing arts?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E29E6E-1408-C38C-9C81-8A65E78DE0EF}"/>
              </a:ext>
            </a:extLst>
          </p:cNvPr>
          <p:cNvSpPr txBox="1"/>
          <p:nvPr/>
        </p:nvSpPr>
        <p:spPr>
          <a:xfrm>
            <a:off x="147575" y="203885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Recap and develop</a:t>
            </a:r>
            <a:r>
              <a:rPr lang="en-GB" sz="2000" dirty="0"/>
              <a:t>: Before you choose </a:t>
            </a:r>
            <a:r>
              <a:rPr lang="en-GB" sz="2000" b="1" dirty="0"/>
              <a:t>any</a:t>
            </a:r>
            <a:r>
              <a:rPr lang="en-GB" sz="2000" dirty="0"/>
              <a:t> of your GCSE Options – key </a:t>
            </a:r>
            <a:r>
              <a:rPr lang="en-GB" sz="2000" dirty="0">
                <a:highlight>
                  <a:srgbClr val="FFFF00"/>
                </a:highlight>
              </a:rPr>
              <a:t>dos </a:t>
            </a:r>
            <a:r>
              <a:rPr lang="en-GB" sz="2000" dirty="0"/>
              <a:t>and 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</a:rPr>
              <a:t>don’ts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12931-02CC-C823-B8D1-47B7A9C152F9}"/>
              </a:ext>
            </a:extLst>
          </p:cNvPr>
          <p:cNvSpPr txBox="1"/>
          <p:nvPr/>
        </p:nvSpPr>
        <p:spPr>
          <a:xfrm>
            <a:off x="118981" y="6339482"/>
            <a:ext cx="9182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pupils in England: careers advice available at </a:t>
            </a:r>
            <a:r>
              <a:rPr lang="en-GB" dirty="0">
                <a:hlinkClick r:id="rId3"/>
              </a:rPr>
              <a:t>https://nationalcareers.service.gov.uk</a:t>
            </a:r>
            <a:endParaRPr lang="en-GB" dirty="0"/>
          </a:p>
          <a:p>
            <a:r>
              <a:rPr lang="en-GB" dirty="0"/>
              <a:t>Or call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 </a:t>
            </a:r>
            <a:r>
              <a:rPr lang="en-GB" b="0" i="0" u="none" strike="noStrike" dirty="0">
                <a:solidFill>
                  <a:srgbClr val="0B0C0C"/>
                </a:solidFill>
                <a:effectLst/>
                <a:latin typeface="GDS Transport"/>
                <a:hlinkClick r:id="rId4"/>
              </a:rPr>
              <a:t>0800 100 900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A0AE0-FE90-D181-CE35-369342D39285}"/>
              </a:ext>
            </a:extLst>
          </p:cNvPr>
          <p:cNvSpPr txBox="1"/>
          <p:nvPr/>
        </p:nvSpPr>
        <p:spPr>
          <a:xfrm>
            <a:off x="4000004" y="6972984"/>
            <a:ext cx="4863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https://youtu.be/Lowf-d62bEw</a:t>
            </a:r>
            <a:endParaRPr lang="en-GB" dirty="0"/>
          </a:p>
          <a:p>
            <a:endParaRPr lang="en-GB" dirty="0"/>
          </a:p>
        </p:txBody>
      </p:sp>
      <p:pic>
        <p:nvPicPr>
          <p:cNvPr id="7" name="Online Media 6" title="GCSE Options -  Good and Bad Choices">
            <a:hlinkClick r:id="" action="ppaction://media"/>
            <a:extLst>
              <a:ext uri="{FF2B5EF4-FFF2-40B4-BE49-F238E27FC236}">
                <a16:creationId xmlns:a16="http://schemas.microsoft.com/office/drawing/2014/main" id="{177014AB-34A2-C283-4AAD-68C39B42E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8528" y="983779"/>
            <a:ext cx="92840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21467-AC5A-B751-C705-6D77A5FA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94718">
            <a:off x="864462" y="792677"/>
            <a:ext cx="4861981" cy="3650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D503AF-4EE1-229B-C94C-10798B0E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5005">
            <a:off x="2433110" y="3403766"/>
            <a:ext cx="4861981" cy="3650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451FF-8FC1-4BB5-7F55-9C727F162EF5}"/>
              </a:ext>
            </a:extLst>
          </p:cNvPr>
          <p:cNvSpPr txBox="1"/>
          <p:nvPr/>
        </p:nvSpPr>
        <p:spPr>
          <a:xfrm>
            <a:off x="6047286" y="479723"/>
            <a:ext cx="27772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FFFFCC"/>
                </a:highlight>
              </a:rPr>
              <a:t>TASK</a:t>
            </a:r>
            <a:r>
              <a:rPr lang="en-GB" sz="2000" dirty="0"/>
              <a:t>: Read through the pages from the Options booklet on the GCSEs available in creative and performing 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00"/>
                </a:highlight>
              </a:rPr>
              <a:t>Highlight </a:t>
            </a:r>
            <a:r>
              <a:rPr lang="en-GB" sz="2000" dirty="0"/>
              <a:t>or circle all the information in each GCSE that you find </a:t>
            </a:r>
            <a:r>
              <a:rPr lang="en-GB" sz="2000" b="1" dirty="0"/>
              <a:t>interesting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95F414-3213-317A-738B-70AF684286EA}"/>
              </a:ext>
            </a:extLst>
          </p:cNvPr>
          <p:cNvSpPr/>
          <p:nvPr/>
        </p:nvSpPr>
        <p:spPr>
          <a:xfrm>
            <a:off x="7744420" y="2363675"/>
            <a:ext cx="64807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7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6D6D89-EFE9-520D-1572-A55CE21E883B}"/>
              </a:ext>
            </a:extLst>
          </p:cNvPr>
          <p:cNvSpPr txBox="1"/>
          <p:nvPr/>
        </p:nvSpPr>
        <p:spPr>
          <a:xfrm>
            <a:off x="327596" y="19169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Art and Design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1096A-E3F9-CF37-3994-DF2C5FC367CF}"/>
              </a:ext>
            </a:extLst>
          </p:cNvPr>
          <p:cNvSpPr txBox="1"/>
          <p:nvPr/>
        </p:nvSpPr>
        <p:spPr>
          <a:xfrm>
            <a:off x="183580" y="6888435"/>
            <a:ext cx="48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https://youtu.be/o5JcQiQDmq0</a:t>
            </a:r>
            <a:endParaRPr lang="en-GB" dirty="0"/>
          </a:p>
          <a:p>
            <a:endParaRPr lang="en-GB" dirty="0"/>
          </a:p>
        </p:txBody>
      </p:sp>
      <p:pic>
        <p:nvPicPr>
          <p:cNvPr id="6" name="Online Media 5" title="Why Study ART &amp; DESIGN">
            <a:hlinkClick r:id="" action="ppaction://media"/>
            <a:extLst>
              <a:ext uri="{FF2B5EF4-FFF2-40B4-BE49-F238E27FC236}">
                <a16:creationId xmlns:a16="http://schemas.microsoft.com/office/drawing/2014/main" id="{908A6FD6-90E0-67F0-6F37-F592E8577B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5843" y="695747"/>
            <a:ext cx="8912389" cy="59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6D6D89-EFE9-520D-1572-A55CE21E883B}"/>
              </a:ext>
            </a:extLst>
          </p:cNvPr>
          <p:cNvSpPr txBox="1"/>
          <p:nvPr/>
        </p:nvSpPr>
        <p:spPr>
          <a:xfrm>
            <a:off x="327596" y="19169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Music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1096A-E3F9-CF37-3994-DF2C5FC367CF}"/>
              </a:ext>
            </a:extLst>
          </p:cNvPr>
          <p:cNvSpPr txBox="1"/>
          <p:nvPr/>
        </p:nvSpPr>
        <p:spPr>
          <a:xfrm>
            <a:off x="183580" y="6888435"/>
            <a:ext cx="48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https://youtu.be/MvYbJL7slnc</a:t>
            </a:r>
            <a:endParaRPr lang="en-GB" dirty="0"/>
          </a:p>
          <a:p>
            <a:endParaRPr lang="en-GB" dirty="0"/>
          </a:p>
        </p:txBody>
      </p:sp>
      <p:pic>
        <p:nvPicPr>
          <p:cNvPr id="2" name="Online Media 1" title="Why Study Music">
            <a:hlinkClick r:id="" action="ppaction://media"/>
            <a:extLst>
              <a:ext uri="{FF2B5EF4-FFF2-40B4-BE49-F238E27FC236}">
                <a16:creationId xmlns:a16="http://schemas.microsoft.com/office/drawing/2014/main" id="{A26A3436-D46A-26C9-826C-B158AF1485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853" y="623739"/>
            <a:ext cx="9141759" cy="61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6D6D89-EFE9-520D-1572-A55CE21E883B}"/>
              </a:ext>
            </a:extLst>
          </p:cNvPr>
          <p:cNvSpPr txBox="1"/>
          <p:nvPr/>
        </p:nvSpPr>
        <p:spPr>
          <a:xfrm>
            <a:off x="327596" y="19169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Drama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1096A-E3F9-CF37-3994-DF2C5FC367CF}"/>
              </a:ext>
            </a:extLst>
          </p:cNvPr>
          <p:cNvSpPr txBox="1"/>
          <p:nvPr/>
        </p:nvSpPr>
        <p:spPr>
          <a:xfrm>
            <a:off x="183580" y="6888435"/>
            <a:ext cx="48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https://youtu.be/25FOqNTmsaE</a:t>
            </a:r>
            <a:endParaRPr lang="en-GB" dirty="0"/>
          </a:p>
          <a:p>
            <a:endParaRPr lang="en-GB" dirty="0"/>
          </a:p>
        </p:txBody>
      </p:sp>
      <p:pic>
        <p:nvPicPr>
          <p:cNvPr id="3" name="Online Media 2" title="Why Study Performing Arts">
            <a:hlinkClick r:id="" action="ppaction://media"/>
            <a:extLst>
              <a:ext uri="{FF2B5EF4-FFF2-40B4-BE49-F238E27FC236}">
                <a16:creationId xmlns:a16="http://schemas.microsoft.com/office/drawing/2014/main" id="{EEB30475-49B3-4D1E-298A-7A19A09CE6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394" y="767755"/>
            <a:ext cx="9088210" cy="58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B7E36-F1C1-860E-F695-D4F45981831C}"/>
              </a:ext>
            </a:extLst>
          </p:cNvPr>
          <p:cNvSpPr txBox="1"/>
          <p:nvPr/>
        </p:nvSpPr>
        <p:spPr>
          <a:xfrm>
            <a:off x="1047676" y="407715"/>
            <a:ext cx="7652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Evaluation: How suitable are these subjects for me?</a:t>
            </a:r>
          </a:p>
          <a:p>
            <a:endParaRPr lang="en-GB" dirty="0"/>
          </a:p>
          <a:p>
            <a:r>
              <a:rPr lang="en-GB" dirty="0"/>
              <a:t>Remember: You must choose </a:t>
            </a:r>
            <a:r>
              <a:rPr lang="en-GB" b="1" dirty="0"/>
              <a:t>one</a:t>
            </a:r>
            <a:r>
              <a:rPr lang="en-GB" dirty="0"/>
              <a:t> from French, Geography and History.</a:t>
            </a:r>
          </a:p>
          <a:p>
            <a:endParaRPr lang="en-GB" dirty="0"/>
          </a:p>
          <a:p>
            <a:r>
              <a:rPr lang="en-GB" dirty="0"/>
              <a:t>You can </a:t>
            </a:r>
            <a:r>
              <a:rPr lang="en-GB" b="1" dirty="0"/>
              <a:t>also </a:t>
            </a:r>
            <a:r>
              <a:rPr lang="en-GB" dirty="0"/>
              <a:t>select Religious Studies as one of your other three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71BDA-A601-139E-9A09-FF42594AED77}"/>
              </a:ext>
            </a:extLst>
          </p:cNvPr>
          <p:cNvSpPr txBox="1"/>
          <p:nvPr/>
        </p:nvSpPr>
        <p:spPr>
          <a:xfrm>
            <a:off x="435608" y="2012162"/>
            <a:ext cx="8856984" cy="489364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400" i="1" u="sng" dirty="0">
                <a:solidFill>
                  <a:srgbClr val="000000"/>
                </a:solidFill>
                <a:highlight>
                  <a:srgbClr val="CC6600"/>
                </a:highlight>
              </a:rPr>
              <a:t>Bronze Challenge</a:t>
            </a:r>
            <a:r>
              <a:rPr lang="en-GB" sz="2400" i="1" dirty="0">
                <a:solidFill>
                  <a:srgbClr val="FFFFFF"/>
                </a:solidFill>
              </a:rPr>
              <a:t>: How likely are you to select each subject? Give each one a score out of 5 on your sheet (the higher the score, the more likely you are to choose)</a:t>
            </a:r>
          </a:p>
          <a:p>
            <a:endParaRPr lang="en-GB" sz="2400" i="1" u="sng" dirty="0">
              <a:highlight>
                <a:srgbClr val="C0C0C0"/>
              </a:highlight>
            </a:endParaRPr>
          </a:p>
          <a:p>
            <a:endParaRPr lang="en-GB" sz="2400" i="1" u="sng" dirty="0">
              <a:highlight>
                <a:srgbClr val="C0C0C0"/>
              </a:highlight>
            </a:endParaRPr>
          </a:p>
          <a:p>
            <a:r>
              <a:rPr lang="en-GB" sz="2400" i="1" u="sng" dirty="0">
                <a:highlight>
                  <a:srgbClr val="C0C0C0"/>
                </a:highlight>
              </a:rPr>
              <a:t>Silver Challenge</a:t>
            </a:r>
            <a:r>
              <a:rPr lang="en-GB" sz="2400" i="1" dirty="0">
                <a:solidFill>
                  <a:schemeClr val="bg1"/>
                </a:solidFill>
              </a:rPr>
              <a:t>: As Bronze, but give a reason for the subject you have given the highest score to.</a:t>
            </a:r>
          </a:p>
          <a:p>
            <a:endParaRPr lang="en-GB" sz="2400" i="1" dirty="0">
              <a:solidFill>
                <a:schemeClr val="bg1"/>
              </a:solidFill>
            </a:endParaRPr>
          </a:p>
          <a:p>
            <a:endParaRPr lang="en-GB" sz="2400" i="1" dirty="0">
              <a:solidFill>
                <a:schemeClr val="bg1"/>
              </a:solidFill>
            </a:endParaRPr>
          </a:p>
          <a:p>
            <a:r>
              <a:rPr lang="en-GB" sz="2400" i="1" u="sng" dirty="0">
                <a:highlight>
                  <a:srgbClr val="808000"/>
                </a:highlight>
              </a:rPr>
              <a:t>Gold Challenge</a:t>
            </a:r>
            <a:r>
              <a:rPr lang="en-GB" sz="2400" i="1" dirty="0">
                <a:solidFill>
                  <a:schemeClr val="bg1"/>
                </a:solidFill>
              </a:rPr>
              <a:t>: Write down at least one question you could ask a teacher to find out more about the subject you are most interested in.</a:t>
            </a:r>
          </a:p>
          <a:p>
            <a:endParaRPr lang="en-GB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7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5EC23A-048D-F584-A33A-A53E1C16188F}"/>
              </a:ext>
            </a:extLst>
          </p:cNvPr>
          <p:cNvSpPr txBox="1"/>
          <p:nvPr/>
        </p:nvSpPr>
        <p:spPr>
          <a:xfrm>
            <a:off x="3927996" y="-2812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Creative arts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FAC1B-1360-470D-B34E-721C472B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0" y="338152"/>
            <a:ext cx="4544377" cy="6842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DBE9F-108A-4675-99CA-5AB168F4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01" y="338152"/>
            <a:ext cx="4693719" cy="68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98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BC9D2044B1A478C2F84A1D5F0D7FA" ma:contentTypeVersion="23" ma:contentTypeDescription="Create a new document." ma:contentTypeScope="" ma:versionID="21e7d5307f2c98dabce151c51c86289e">
  <xsd:schema xmlns:xsd="http://www.w3.org/2001/XMLSchema" xmlns:xs="http://www.w3.org/2001/XMLSchema" xmlns:p="http://schemas.microsoft.com/office/2006/metadata/properties" xmlns:ns2="b44dea91-6eb0-4ed1-8be0-f818cffa15ad" xmlns:ns3="f68165ef-07f5-4f43-a341-e5b1b40aa0f2" targetNamespace="http://schemas.microsoft.com/office/2006/metadata/properties" ma:root="true" ma:fieldsID="36f42b8bfdfae04d04b765660f940415" ns2:_="" ns3:_="">
    <xsd:import namespace="b44dea91-6eb0-4ed1-8be0-f818cffa15ad"/>
    <xsd:import namespace="f68165ef-07f5-4f43-a341-e5b1b40aa0f2"/>
    <xsd:element name="properties">
      <xsd:complexType>
        <xsd:sequence>
          <xsd:element name="documentManagement">
            <xsd:complexType>
              <xsd:all>
                <xsd:element ref="ns2:oa8e3794c0be4d2ea676b4a4e4e60579" minOccurs="0"/>
                <xsd:element ref="ns2:TaxCatchAll" minOccurs="0"/>
                <xsd:element ref="ns2:m15f08b6654a4f7e9ccf4363048f0379" minOccurs="0"/>
                <xsd:element ref="ns2:ie0a2b78d8824d548a96299eb7921798" minOccurs="0"/>
                <xsd:element ref="ns2:n69baf50b3f74e14bf9189acbc2a4d83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Billing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dea91-6eb0-4ed1-8be0-f818cffa15ad" elementFormDefault="qualified">
    <xsd:import namespace="http://schemas.microsoft.com/office/2006/documentManagement/types"/>
    <xsd:import namespace="http://schemas.microsoft.com/office/infopath/2007/PartnerControls"/>
    <xsd:element name="oa8e3794c0be4d2ea676b4a4e4e60579" ma:index="9" nillable="true" ma:taxonomy="true" ma:internalName="oa8e3794c0be4d2ea676b4a4e4e60579" ma:taxonomyFieldName="Topic" ma:displayName="Topic" ma:fieldId="{8a8e3794-c0be-4d2e-a676-b4a4e4e60579}" ma:sspId="15dfd691-d440-46c1-9855-79c82727649a" ma:termSetId="896e731a-b3b5-45f4-b7dc-f366657ad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a450866-5529-4bf1-95d0-92f693e6f70b}" ma:internalName="TaxCatchAll" ma:showField="CatchAllData" ma:web="b44dea91-6eb0-4ed1-8be0-f818cffa15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5f08b6654a4f7e9ccf4363048f0379" ma:index="12" nillable="true" ma:taxonomy="true" ma:internalName="m15f08b6654a4f7e9ccf4363048f0379" ma:taxonomyFieldName="Exam_x0020_Board" ma:displayName="Exam Board" ma:fieldId="{615f08b6-654a-4f7e-9ccf-4363048f0379}" ma:sspId="15dfd691-d440-46c1-9855-79c82727649a" ma:termSetId="f3a22e48-e919-46b0-85a3-b27e47bfca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0a2b78d8824d548a96299eb7921798" ma:index="14" nillable="true" ma:taxonomy="true" ma:internalName="ie0a2b78d8824d548a96299eb7921798" ma:taxonomyFieldName="Week" ma:displayName="Week" ma:fieldId="{2e0a2b78-d882-4d54-8a96-299eb7921798}" ma:sspId="15dfd691-d440-46c1-9855-79c82727649a" ma:termSetId="03747521-a68d-4233-ab86-996687b4c2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9baf50b3f74e14bf9189acbc2a4d83" ma:index="16" nillable="true" ma:taxonomy="true" ma:internalName="n69baf50b3f74e14bf9189acbc2a4d83" ma:taxonomyFieldName="Term" ma:displayName="Term" ma:fieldId="{769baf50-b3f7-4e14-bf91-89acbc2a4d83}" ma:sspId="15dfd691-d440-46c1-9855-79c82727649a" ma:termSetId="2abd3c01-56a7-479e-b06a-e0d904552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internalName="Key_x0020_Stage">
      <xsd:simpleType>
        <xsd:restriction base="dms:Text"/>
      </xsd:simpleType>
    </xsd:element>
    <xsd:element name="Year" ma:index="19" nillable="true" ma:displayName="Year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PSH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65ef-07f5-4f43-a341-e5b1b40aa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69baf50b3f74e14bf9189acbc2a4d83 xmlns="b44dea91-6eb0-4ed1-8be0-f818cffa15ad">
      <Terms xmlns="http://schemas.microsoft.com/office/infopath/2007/PartnerControls"/>
    </n69baf50b3f74e14bf9189acbc2a4d83>
    <PersonalIdentificationData xmlns="b44dea91-6eb0-4ed1-8be0-f818cffa15ad" xsi:nil="true"/>
    <TaxCatchAll xmlns="b44dea91-6eb0-4ed1-8be0-f818cffa15ad" xsi:nil="true"/>
    <m15f08b6654a4f7e9ccf4363048f0379 xmlns="b44dea91-6eb0-4ed1-8be0-f818cffa15ad">
      <Terms xmlns="http://schemas.microsoft.com/office/infopath/2007/PartnerControls"/>
    </m15f08b6654a4f7e9ccf4363048f0379>
    <KeyStage xmlns="b44dea91-6eb0-4ed1-8be0-f818cffa15ad" xsi:nil="true"/>
    <Year xmlns="b44dea91-6eb0-4ed1-8be0-f818cffa15ad" xsi:nil="true"/>
    <Lesson xmlns="b44dea91-6eb0-4ed1-8be0-f818cffa15ad" xsi:nil="true"/>
    <CustomTags xmlns="b44dea91-6eb0-4ed1-8be0-f818cffa15ad" xsi:nil="true"/>
    <oa8e3794c0be4d2ea676b4a4e4e60579 xmlns="b44dea91-6eb0-4ed1-8be0-f818cffa15ad">
      <Terms xmlns="http://schemas.microsoft.com/office/infopath/2007/PartnerControls"/>
    </oa8e3794c0be4d2ea676b4a4e4e60579>
    <ie0a2b78d8824d548a96299eb7921798 xmlns="b44dea91-6eb0-4ed1-8be0-f818cffa15ad">
      <Terms xmlns="http://schemas.microsoft.com/office/infopath/2007/PartnerControls"/>
    </ie0a2b78d8824d548a96299eb7921798>
    <CurriculumSubject xmlns="b44dea91-6eb0-4ed1-8be0-f818cffa15ad">PSHE</CurriculumSubjec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15700-E112-4C17-A92E-07C087209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dea91-6eb0-4ed1-8be0-f818cffa15ad"/>
    <ds:schemaRef ds:uri="f68165ef-07f5-4f43-a341-e5b1b40aa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881CE7-5AB4-4F90-805D-1EFF737BD1E3}">
  <ds:schemaRefs>
    <ds:schemaRef ds:uri="http://schemas.microsoft.com/office/2006/metadata/properties"/>
    <ds:schemaRef ds:uri="http://schemas.microsoft.com/office/infopath/2007/PartnerControls"/>
    <ds:schemaRef ds:uri="b44dea91-6eb0-4ed1-8be0-f818cffa15ad"/>
  </ds:schemaRefs>
</ds:datastoreItem>
</file>

<file path=customXml/itemProps3.xml><?xml version="1.0" encoding="utf-8"?>
<ds:datastoreItem xmlns:ds="http://schemas.openxmlformats.org/officeDocument/2006/customXml" ds:itemID="{A51926B4-2FA8-401E-9443-A29F1CA909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346</Words>
  <Application>Microsoft Macintosh PowerPoint</Application>
  <PresentationFormat>Custom</PresentationFormat>
  <Paragraphs>34</Paragraphs>
  <Slides>10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GDS Transport</vt:lpstr>
      <vt:lpstr>Comic Sans MS</vt:lpstr>
      <vt:lpstr>YouTube Sans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Merck &amp; Co.,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Cotterill</dc:creator>
  <cp:keywords>pshe resources</cp:keywords>
  <cp:lastModifiedBy>P Keylock (NSG)</cp:lastModifiedBy>
  <cp:revision>565</cp:revision>
  <cp:lastPrinted>2025-01-21T09:34:26Z</cp:lastPrinted>
  <dcterms:created xsi:type="dcterms:W3CDTF">2012-06-25T08:27:51Z</dcterms:created>
  <dcterms:modified xsi:type="dcterms:W3CDTF">2026-06-25T13:17:45Z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0x010100410BC9D2044B1A478C2F84A1D5F0D7FA</vt:lpwstr>
  </property>
  <property fmtid="{D5CDD505-2E9C-101B-9397-08002B2CF9AE}" pid="3" name="Order">
    <vt:r8>15200</vt:r8>
  </property>
  <property fmtid="{D5CDD505-2E9C-101B-9397-08002B2CF9AE}" pid="4" name="Exam_x0020_Board">
    <vt:lpwstr/>
  </property>
  <property fmtid="{D5CDD505-2E9C-101B-9397-08002B2CF9AE}" pid="5" name="Topic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</Properties>
</file>