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8"/>
  </p:notesMasterIdLst>
  <p:sldIdLst>
    <p:sldId id="521" r:id="rId6"/>
    <p:sldId id="305" r:id="rId7"/>
    <p:sldId id="522" r:id="rId8"/>
    <p:sldId id="523" r:id="rId9"/>
    <p:sldId id="303" r:id="rId10"/>
    <p:sldId id="300" r:id="rId11"/>
    <p:sldId id="304" r:id="rId12"/>
    <p:sldId id="514" r:id="rId13"/>
    <p:sldId id="515" r:id="rId14"/>
    <p:sldId id="516" r:id="rId15"/>
    <p:sldId id="517" r:id="rId16"/>
    <p:sldId id="301" r:id="rId17"/>
  </p:sldIdLst>
  <p:sldSz cx="9728200" cy="7296150"/>
  <p:notesSz cx="6797675" cy="9926638"/>
  <p:embeddedFontLst>
    <p:embeddedFont>
      <p:font typeface="Comic Sans MS" panose="030F0702030302020204" pitchFamily="66" charset="0"/>
      <p:regular r:id="rId19"/>
      <p:bold r:id="rId20"/>
      <p:italic r:id="rId21"/>
      <p:boldItalic r:id="rId22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pos="3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CC"/>
    <a:srgbClr val="CC6600"/>
    <a:srgbClr val="FEA0F3"/>
    <a:srgbClr val="FFFCE5"/>
    <a:srgbClr val="FF6600"/>
    <a:srgbClr val="CCFF99"/>
    <a:srgbClr val="FDEAE3"/>
    <a:srgbClr val="F0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890" y="66"/>
      </p:cViewPr>
      <p:guideLst>
        <p:guide orient="horz" pos="2298"/>
        <p:guide pos="30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951D35-4B2C-4101-BE8A-ED6A6750F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11586-1F0D-4FA0-9FFD-2FCB59B5D0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533C08B-985A-417C-A5BA-52254141910D}" type="datetimeFigureOut">
              <a:rPr lang="en-GB"/>
              <a:pPr>
                <a:defRPr/>
              </a:pPr>
              <a:t>22/06/2026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63693F5-3559-44FC-9632-40FAF0390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3AA2749-9E18-47E0-9ABA-6059CCF366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6967B-1D65-4AF8-99FE-8BFF99566C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EFB96-F5BC-4DC0-9272-27A66BC5D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F7BC2E-5C5A-4680-930F-174A61ED51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Play the YouTube video by enabling Content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also click the link on Play video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videos can be found on the Cre8tive Resources YouTube Channel here: 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=o5JcQiQDmq0&amp;list=PL-wgVjjWM93K4MqcECxX5eYEqndP79yK0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BA7AA-C25B-AD44-A8F3-01733925CA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5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TEACHER NOTES &amp; IDEAS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Play the YouTube video by enabling Content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also click the link on Play video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All videos can be found on the Cre8tive Resources YouTube Channel here: 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=o5JcQiQDmq0&amp;list=PL-wgVjjWM93K4MqcECxX5eYEqndP79yK0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5BA7AA-C25B-AD44-A8F3-01733925CA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25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615" y="2266950"/>
            <a:ext cx="8268970" cy="1563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230" y="4133851"/>
            <a:ext cx="6809740" cy="1865313"/>
          </a:xfrm>
        </p:spPr>
        <p:txBody>
          <a:bodyPr/>
          <a:lstStyle>
            <a:lvl1pPr marL="0" indent="0" algn="ctr">
              <a:buNone/>
              <a:defRPr/>
            </a:lvl1pPr>
            <a:lvl2pPr marL="583707" indent="0" algn="ctr">
              <a:buNone/>
              <a:defRPr/>
            </a:lvl2pPr>
            <a:lvl3pPr marL="1167414" indent="0" algn="ctr">
              <a:buNone/>
              <a:defRPr/>
            </a:lvl3pPr>
            <a:lvl4pPr marL="1751122" indent="0" algn="ctr">
              <a:buNone/>
              <a:defRPr/>
            </a:lvl4pPr>
            <a:lvl5pPr marL="2334829" indent="0" algn="ctr">
              <a:buNone/>
              <a:defRPr/>
            </a:lvl5pPr>
            <a:lvl6pPr marL="2918536" indent="0" algn="ctr">
              <a:buNone/>
              <a:defRPr/>
            </a:lvl6pPr>
            <a:lvl7pPr marL="3502243" indent="0" algn="ctr">
              <a:buNone/>
              <a:defRPr/>
            </a:lvl7pPr>
            <a:lvl8pPr marL="4085951" indent="0" algn="ctr">
              <a:buNone/>
              <a:defRPr/>
            </a:lvl8pPr>
            <a:lvl9pPr marL="46696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54EDF-108A-4DF2-939E-ECBEE193E67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04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F1FC-4A42-4AB1-8BB7-3EEA9904920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05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2945" y="292101"/>
            <a:ext cx="2188845" cy="6226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6410" y="292101"/>
            <a:ext cx="6371971" cy="6226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2C-F8EE-46A8-A10D-202F46DC4D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616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/>
          </p:cNvSpPr>
          <p:nvPr userDrawn="1"/>
        </p:nvSpPr>
        <p:spPr bwMode="auto">
          <a:xfrm>
            <a:off x="7186818" y="262755"/>
            <a:ext cx="2295448" cy="510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fld id="{D80BAAEA-C947-BF45-AB1F-465E73554441}" type="datetime2">
              <a:rPr lang="en-GB" sz="1489" u="sng">
                <a:latin typeface="+mj-lt"/>
                <a:cs typeface="Levenim MT" pitchFamily="2" charset="-79"/>
              </a:rPr>
              <a:pPr algn="ctr" eaLnBrk="1" hangingPunct="1"/>
              <a:t>Monday, 22 June 2026</a:t>
            </a:fld>
            <a:endParaRPr lang="en-GB" sz="1170" u="sng" dirty="0">
              <a:latin typeface="+mj-lt"/>
              <a:cs typeface="Levenim M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09C9A-5FCC-7344-9EDE-9C5D056DA9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33" y="262755"/>
            <a:ext cx="1674310" cy="51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5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9DC5-3849-B74A-8AD8-E192C17F4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4" y="388453"/>
            <a:ext cx="8390573" cy="14102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3003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820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 match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WORD DOC IMAGES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03" y="6118400"/>
            <a:ext cx="990835" cy="1019555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 userDrawn="1"/>
        </p:nvSpPr>
        <p:spPr bwMode="auto">
          <a:xfrm>
            <a:off x="2450069" y="248268"/>
            <a:ext cx="7027613" cy="628293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35001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62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GB" sz="2128" dirty="0">
                <a:solidFill>
                  <a:schemeClr val="dk1"/>
                </a:solidFill>
                <a:latin typeface="Calibri"/>
                <a:ea typeface="+mn-ea"/>
                <a:cs typeface="Calibri"/>
              </a:rPr>
              <a:t>Match the key word with its correct meaning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48" y="248269"/>
            <a:ext cx="2073997" cy="628293"/>
          </a:xfrm>
          <a:prstGeom prst="rect">
            <a:avLst/>
          </a:prstGeom>
          <a:ln w="19050" cmpd="sng">
            <a:solidFill>
              <a:srgbClr val="0C1B24"/>
            </a:solidFill>
          </a:ln>
        </p:spPr>
      </p:pic>
    </p:spTree>
    <p:extLst>
      <p:ext uri="{BB962C8B-B14F-4D97-AF65-F5344CB8AC3E}">
        <p14:creationId xmlns:p14="http://schemas.microsoft.com/office/powerpoint/2010/main" val="414002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lenary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3">
            <a:extLst>
              <a:ext uri="{FF2B5EF4-FFF2-40B4-BE49-F238E27FC236}">
                <a16:creationId xmlns:a16="http://schemas.microsoft.com/office/drawing/2014/main" id="{BBB451EA-48C9-224E-BA91-0F9ABC4828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64" y="235821"/>
            <a:ext cx="2681000" cy="81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47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46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eck 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3280121" y="213931"/>
            <a:ext cx="4916558" cy="858150"/>
          </a:xfrm>
          <a:prstGeom prst="rect">
            <a:avLst/>
          </a:prstGeom>
          <a:gradFill rotWithShape="1">
            <a:gsLst>
              <a:gs pos="0">
                <a:srgbClr val="F0EAF9"/>
              </a:gs>
              <a:gs pos="64999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l" eaLnBrk="1" hangingPunct="1">
              <a:defRPr/>
            </a:pPr>
            <a:r>
              <a:rPr lang="en-GB" sz="6383" b="1" dirty="0">
                <a:solidFill>
                  <a:schemeClr val="dk1"/>
                </a:solidFill>
                <a:latin typeface="+mj-lt"/>
                <a:ea typeface="+mn-ea"/>
              </a:rPr>
              <a:t> STOP</a:t>
            </a:r>
            <a:r>
              <a:rPr lang="en-GB" sz="4256" b="1" dirty="0">
                <a:solidFill>
                  <a:schemeClr val="dk1"/>
                </a:solidFill>
                <a:latin typeface="+mj-lt"/>
                <a:ea typeface="+mn-ea"/>
              </a:rPr>
              <a:t>!</a:t>
            </a:r>
            <a:endParaRPr lang="en-GB" sz="4256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 userDrawn="1"/>
        </p:nvSpPr>
        <p:spPr bwMode="auto">
          <a:xfrm>
            <a:off x="223845" y="1187315"/>
            <a:ext cx="6910509" cy="712437"/>
          </a:xfrm>
          <a:prstGeom prst="rect">
            <a:avLst/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38100">
            <a:solidFill>
              <a:srgbClr val="7F0757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GB" sz="2128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Let us review our learning outcomes for this lesson</a:t>
            </a:r>
          </a:p>
          <a:p>
            <a:r>
              <a:rPr lang="en-GB" sz="2128" b="1" u="sng" kern="1200" dirty="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rPr>
              <a:t>Knowledge, Skills &amp; Actions</a:t>
            </a:r>
            <a:endParaRPr lang="en-GB" sz="2553" b="1" u="sng" kern="1200" dirty="0">
              <a:solidFill>
                <a:schemeClr val="tx1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pic>
        <p:nvPicPr>
          <p:cNvPr id="26" name="Picture 18">
            <a:extLst>
              <a:ext uri="{FF2B5EF4-FFF2-40B4-BE49-F238E27FC236}">
                <a16:creationId xmlns:a16="http://schemas.microsoft.com/office/drawing/2014/main" id="{301698AC-A957-C644-9387-8B36DA6E3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43" y="209500"/>
            <a:ext cx="2882835" cy="87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0E393AF1-CA27-4F4A-BF9A-06A4CAB5A8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466" y="1202265"/>
            <a:ext cx="2264834" cy="68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 descr="traffic-lights-2147790_960_720.png">
            <a:extLst>
              <a:ext uri="{FF2B5EF4-FFF2-40B4-BE49-F238E27FC236}">
                <a16:creationId xmlns:a16="http://schemas.microsoft.com/office/drawing/2014/main" id="{10D3CD41-7FA7-CD4F-9900-A0F8A54E4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4178" y="6260310"/>
            <a:ext cx="445978" cy="892340"/>
          </a:xfrm>
          <a:prstGeom prst="rect">
            <a:avLst/>
          </a:prstGeom>
        </p:spPr>
      </p:pic>
      <p:pic>
        <p:nvPicPr>
          <p:cNvPr id="29" name="Picture 28" descr="traffic-lights-2147790_960_720.png">
            <a:extLst>
              <a:ext uri="{FF2B5EF4-FFF2-40B4-BE49-F238E27FC236}">
                <a16:creationId xmlns:a16="http://schemas.microsoft.com/office/drawing/2014/main" id="{9388A061-6A32-B242-8265-932FD086D6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988" y="6258444"/>
            <a:ext cx="445978" cy="892340"/>
          </a:xfrm>
          <a:prstGeom prst="rect">
            <a:avLst/>
          </a:prstGeom>
        </p:spPr>
      </p:pic>
      <p:pic>
        <p:nvPicPr>
          <p:cNvPr id="30" name="Picture 29" descr="traffic-lights-2147790_960_720.png">
            <a:extLst>
              <a:ext uri="{FF2B5EF4-FFF2-40B4-BE49-F238E27FC236}">
                <a16:creationId xmlns:a16="http://schemas.microsoft.com/office/drawing/2014/main" id="{49340769-AE97-9D41-BF00-0BC47DE255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6418" y="6343971"/>
            <a:ext cx="445978" cy="892340"/>
          </a:xfrm>
          <a:prstGeom prst="rect">
            <a:avLst/>
          </a:prstGeom>
        </p:spPr>
      </p:pic>
      <p:pic>
        <p:nvPicPr>
          <p:cNvPr id="31" name="Picture 30" descr="traffic-lights-2147790_960_720.png">
            <a:extLst>
              <a:ext uri="{FF2B5EF4-FFF2-40B4-BE49-F238E27FC236}">
                <a16:creationId xmlns:a16="http://schemas.microsoft.com/office/drawing/2014/main" id="{522BC2B0-7A6F-C94E-979D-0F4C45479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4293" y="6258444"/>
            <a:ext cx="445978" cy="892340"/>
          </a:xfrm>
          <a:prstGeom prst="rect">
            <a:avLst/>
          </a:prstGeom>
        </p:spPr>
      </p:pic>
      <p:pic>
        <p:nvPicPr>
          <p:cNvPr id="32" name="Picture 31" descr="traffic-lights-2147790_960_720.png">
            <a:extLst>
              <a:ext uri="{FF2B5EF4-FFF2-40B4-BE49-F238E27FC236}">
                <a16:creationId xmlns:a16="http://schemas.microsoft.com/office/drawing/2014/main" id="{9D51B256-89C8-1642-94AA-2381F37B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0017" y="6258444"/>
            <a:ext cx="445978" cy="892340"/>
          </a:xfrm>
          <a:prstGeom prst="rect">
            <a:avLst/>
          </a:prstGeom>
        </p:spPr>
      </p:pic>
      <p:sp>
        <p:nvSpPr>
          <p:cNvPr id="33" name="Rectangle 3">
            <a:extLst>
              <a:ext uri="{FF2B5EF4-FFF2-40B4-BE49-F238E27FC236}">
                <a16:creationId xmlns:a16="http://schemas.microsoft.com/office/drawing/2014/main" id="{7D60BE79-61A6-DF49-B70C-406E501303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96678" y="6367047"/>
            <a:ext cx="1378800" cy="651100"/>
          </a:xfrm>
          <a:prstGeom prst="rect">
            <a:avLst/>
          </a:prstGeom>
          <a:gradFill rotWithShape="1">
            <a:gsLst>
              <a:gs pos="0">
                <a:schemeClr val="accent3">
                  <a:lumMod val="20000"/>
                  <a:lumOff val="80000"/>
                </a:schemeClr>
              </a:gs>
              <a:gs pos="35001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77" dirty="0">
                <a:latin typeface="Comic Sans MS"/>
                <a:cs typeface="Comic Sans MS"/>
              </a:rPr>
              <a:t>Super</a:t>
            </a:r>
          </a:p>
          <a:p>
            <a:pPr algn="ctr">
              <a:defRPr/>
            </a:pPr>
            <a:r>
              <a:rPr lang="en-GB" sz="1277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C7CE549B-67AB-7545-9F32-66B5740458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85222" y="6365181"/>
            <a:ext cx="1378800" cy="651100"/>
          </a:xfrm>
          <a:prstGeom prst="rect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277" dirty="0">
                <a:latin typeface="Comic Sans MS"/>
                <a:cs typeface="Comic Sans MS"/>
              </a:rPr>
              <a:t>Very </a:t>
            </a:r>
          </a:p>
          <a:p>
            <a:pPr algn="ctr">
              <a:defRPr/>
            </a:pPr>
            <a:r>
              <a:rPr lang="en-GB" sz="1277" dirty="0"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D8B3FCE5-1BB1-EE47-BBF6-F748E5920C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73848" y="6365181"/>
            <a:ext cx="1378800" cy="651100"/>
          </a:xfrm>
          <a:prstGeom prst="rect">
            <a:avLst/>
          </a:prstGeom>
          <a:gradFill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defRPr/>
            </a:pPr>
            <a:r>
              <a:rPr lang="en-GB" altLang="en-US" sz="1277" dirty="0">
                <a:solidFill>
                  <a:schemeClr val="tx1"/>
                </a:solidFill>
                <a:latin typeface="Comic Sans MS"/>
                <a:cs typeface="Comic Sans MS"/>
              </a:rPr>
              <a:t>Confident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B7065746-1458-494A-A172-2BAB04603E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50324" y="6413181"/>
            <a:ext cx="1378800" cy="651100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 anchor="ctr">
            <a:noAutofit/>
          </a:bodyPr>
          <a:lstStyle/>
          <a:p>
            <a:pPr algn="ctr">
              <a:defRPr/>
            </a:pPr>
            <a:r>
              <a:rPr lang="en-GB" sz="1277" dirty="0">
                <a:solidFill>
                  <a:schemeClr val="dk1"/>
                </a:solidFill>
                <a:latin typeface="Comic Sans MS"/>
                <a:cs typeface="Comic Sans MS"/>
              </a:rPr>
              <a:t>I’m getting more confidence</a:t>
            </a: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115961CB-48FA-FA4A-937E-2B8DA153F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2598" y="6365181"/>
            <a:ext cx="1378800" cy="651100"/>
          </a:xfrm>
          <a:prstGeom prst="rect">
            <a:avLst/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  <a:ln w="2857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>
            <a:no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charset="0"/>
              <a:buNone/>
              <a:defRPr/>
            </a:pPr>
            <a:r>
              <a:rPr lang="en-GB" sz="1277" dirty="0">
                <a:latin typeface="Comic Sans MS"/>
                <a:cs typeface="Comic Sans MS"/>
              </a:rPr>
              <a:t>I’m not confident at all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A49742A-441E-5949-88CD-6E236FD117B7}"/>
              </a:ext>
            </a:extLst>
          </p:cNvPr>
          <p:cNvCxnSpPr>
            <a:cxnSpLocks/>
          </p:cNvCxnSpPr>
          <p:nvPr userDrawn="1"/>
        </p:nvCxnSpPr>
        <p:spPr>
          <a:xfrm flipH="1">
            <a:off x="160911" y="6096225"/>
            <a:ext cx="9414567" cy="0"/>
          </a:xfrm>
          <a:prstGeom prst="straightConnector1">
            <a:avLst/>
          </a:prstGeom>
          <a:ln w="38100">
            <a:gradFill flip="none" rotWithShape="1"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  <a:tileRect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84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77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53CED-DB74-4274-BA81-4E4D0A95D3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1422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3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123" y="4687889"/>
            <a:ext cx="8268970" cy="1449387"/>
          </a:xfrm>
        </p:spPr>
        <p:txBody>
          <a:bodyPr anchor="t"/>
          <a:lstStyle>
            <a:lvl1pPr algn="l">
              <a:defRPr sz="510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123" y="3092450"/>
            <a:ext cx="8268970" cy="1595438"/>
          </a:xfrm>
        </p:spPr>
        <p:txBody>
          <a:bodyPr anchor="b"/>
          <a:lstStyle>
            <a:lvl1pPr marL="0" indent="0">
              <a:buNone/>
              <a:defRPr sz="2553"/>
            </a:lvl1pPr>
            <a:lvl2pPr marL="583707" indent="0">
              <a:buNone/>
              <a:defRPr sz="2298"/>
            </a:lvl2pPr>
            <a:lvl3pPr marL="1167414" indent="0">
              <a:buNone/>
              <a:defRPr sz="2043"/>
            </a:lvl3pPr>
            <a:lvl4pPr marL="1751122" indent="0">
              <a:buNone/>
              <a:defRPr sz="1787"/>
            </a:lvl4pPr>
            <a:lvl5pPr marL="2334829" indent="0">
              <a:buNone/>
              <a:defRPr sz="1787"/>
            </a:lvl5pPr>
            <a:lvl6pPr marL="2918536" indent="0">
              <a:buNone/>
              <a:defRPr sz="1787"/>
            </a:lvl6pPr>
            <a:lvl7pPr marL="3502243" indent="0">
              <a:buNone/>
              <a:defRPr sz="1787"/>
            </a:lvl7pPr>
            <a:lvl8pPr marL="4085951" indent="0">
              <a:buNone/>
              <a:defRPr sz="1787"/>
            </a:lvl8pPr>
            <a:lvl9pPr marL="4669658" indent="0">
              <a:buNone/>
              <a:defRPr sz="1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10D3-0DFE-4FEE-9A4C-B7DB1C16F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647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410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1382" y="1701800"/>
            <a:ext cx="4280408" cy="4816475"/>
          </a:xfrm>
        </p:spPr>
        <p:txBody>
          <a:bodyPr/>
          <a:lstStyle>
            <a:lvl1pPr>
              <a:defRPr sz="3575"/>
            </a:lvl1pPr>
            <a:lvl2pPr>
              <a:defRPr sz="3064"/>
            </a:lvl2pPr>
            <a:lvl3pPr>
              <a:defRPr sz="2553"/>
            </a:lvl3pPr>
            <a:lvl4pPr>
              <a:defRPr sz="2298"/>
            </a:lvl4pPr>
            <a:lvl5pPr>
              <a:defRPr sz="2298"/>
            </a:lvl5pPr>
            <a:lvl6pPr>
              <a:defRPr sz="2298"/>
            </a:lvl6pPr>
            <a:lvl7pPr>
              <a:defRPr sz="2298"/>
            </a:lvl7pPr>
            <a:lvl8pPr>
              <a:defRPr sz="2298"/>
            </a:lvl8pPr>
            <a:lvl9pPr>
              <a:defRPr sz="22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DEDFE-598F-485D-962E-BC3D7E2898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642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410" y="1633539"/>
            <a:ext cx="4298649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" y="2314575"/>
            <a:ext cx="4298649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1116" y="1633539"/>
            <a:ext cx="4300675" cy="681037"/>
          </a:xfrm>
        </p:spPr>
        <p:txBody>
          <a:bodyPr anchor="b"/>
          <a:lstStyle>
            <a:lvl1pPr marL="0" indent="0">
              <a:buNone/>
              <a:defRPr sz="3064" b="1"/>
            </a:lvl1pPr>
            <a:lvl2pPr marL="583707" indent="0">
              <a:buNone/>
              <a:defRPr sz="2553" b="1"/>
            </a:lvl2pPr>
            <a:lvl3pPr marL="1167414" indent="0">
              <a:buNone/>
              <a:defRPr sz="2298" b="1"/>
            </a:lvl3pPr>
            <a:lvl4pPr marL="1751122" indent="0">
              <a:buNone/>
              <a:defRPr sz="2043" b="1"/>
            </a:lvl4pPr>
            <a:lvl5pPr marL="2334829" indent="0">
              <a:buNone/>
              <a:defRPr sz="2043" b="1"/>
            </a:lvl5pPr>
            <a:lvl6pPr marL="2918536" indent="0">
              <a:buNone/>
              <a:defRPr sz="2043" b="1"/>
            </a:lvl6pPr>
            <a:lvl7pPr marL="3502243" indent="0">
              <a:buNone/>
              <a:defRPr sz="2043" b="1"/>
            </a:lvl7pPr>
            <a:lvl8pPr marL="4085951" indent="0">
              <a:buNone/>
              <a:defRPr sz="2043" b="1"/>
            </a:lvl8pPr>
            <a:lvl9pPr marL="4669658" indent="0">
              <a:buNone/>
              <a:defRPr sz="20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1116" y="2314575"/>
            <a:ext cx="4300675" cy="4203700"/>
          </a:xfrm>
        </p:spPr>
        <p:txBody>
          <a:bodyPr/>
          <a:lstStyle>
            <a:lvl1pPr>
              <a:defRPr sz="3064"/>
            </a:lvl1pPr>
            <a:lvl2pPr>
              <a:defRPr sz="2553"/>
            </a:lvl2pPr>
            <a:lvl3pPr>
              <a:defRPr sz="2298"/>
            </a:lvl3pPr>
            <a:lvl4pPr>
              <a:defRPr sz="2043"/>
            </a:lvl4pPr>
            <a:lvl5pPr>
              <a:defRPr sz="2043"/>
            </a:lvl5pPr>
            <a:lvl6pPr>
              <a:defRPr sz="2043"/>
            </a:lvl6pPr>
            <a:lvl7pPr>
              <a:defRPr sz="2043"/>
            </a:lvl7pPr>
            <a:lvl8pPr>
              <a:defRPr sz="2043"/>
            </a:lvl8pPr>
            <a:lvl9pPr>
              <a:defRPr sz="20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6E47-6660-4970-BF81-112A71181C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99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1D8D-A33D-410B-8C45-934779FA9C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800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5C0C3-B9AF-4FBA-B4B3-4C4741D4C3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30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11" y="290513"/>
            <a:ext cx="3200173" cy="1236662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4132" y="290513"/>
            <a:ext cx="5437658" cy="6227762"/>
          </a:xfrm>
        </p:spPr>
        <p:txBody>
          <a:bodyPr/>
          <a:lstStyle>
            <a:lvl1pPr>
              <a:defRPr sz="4085"/>
            </a:lvl1pPr>
            <a:lvl2pPr>
              <a:defRPr sz="3575"/>
            </a:lvl2pPr>
            <a:lvl3pPr>
              <a:defRPr sz="3064"/>
            </a:lvl3pPr>
            <a:lvl4pPr>
              <a:defRPr sz="2553"/>
            </a:lvl4pPr>
            <a:lvl5pPr>
              <a:defRPr sz="2553"/>
            </a:lvl5pPr>
            <a:lvl6pPr>
              <a:defRPr sz="2553"/>
            </a:lvl6pPr>
            <a:lvl7pPr>
              <a:defRPr sz="2553"/>
            </a:lvl7pPr>
            <a:lvl8pPr>
              <a:defRPr sz="2553"/>
            </a:lvl8pPr>
            <a:lvl9pPr>
              <a:defRPr sz="25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11" y="1527175"/>
            <a:ext cx="3200173" cy="4991100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042E0-8EFB-44F4-87B3-BEEF35FDD4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739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33" y="5106988"/>
            <a:ext cx="5836920" cy="603250"/>
          </a:xfrm>
        </p:spPr>
        <p:txBody>
          <a:bodyPr anchor="b"/>
          <a:lstStyle>
            <a:lvl1pPr algn="l">
              <a:defRPr sz="255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133" y="652464"/>
            <a:ext cx="5836920" cy="4376737"/>
          </a:xfrm>
        </p:spPr>
        <p:txBody>
          <a:bodyPr/>
          <a:lstStyle>
            <a:lvl1pPr marL="0" indent="0">
              <a:buNone/>
              <a:defRPr sz="4085"/>
            </a:lvl1pPr>
            <a:lvl2pPr marL="583707" indent="0">
              <a:buNone/>
              <a:defRPr sz="3575"/>
            </a:lvl2pPr>
            <a:lvl3pPr marL="1167414" indent="0">
              <a:buNone/>
              <a:defRPr sz="3064"/>
            </a:lvl3pPr>
            <a:lvl4pPr marL="1751122" indent="0">
              <a:buNone/>
              <a:defRPr sz="2553"/>
            </a:lvl4pPr>
            <a:lvl5pPr marL="2334829" indent="0">
              <a:buNone/>
              <a:defRPr sz="2553"/>
            </a:lvl5pPr>
            <a:lvl6pPr marL="2918536" indent="0">
              <a:buNone/>
              <a:defRPr sz="2553"/>
            </a:lvl6pPr>
            <a:lvl7pPr marL="3502243" indent="0">
              <a:buNone/>
              <a:defRPr sz="2553"/>
            </a:lvl7pPr>
            <a:lvl8pPr marL="4085951" indent="0">
              <a:buNone/>
              <a:defRPr sz="2553"/>
            </a:lvl8pPr>
            <a:lvl9pPr marL="4669658" indent="0">
              <a:buNone/>
              <a:defRPr sz="2553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7133" y="5710238"/>
            <a:ext cx="5836920" cy="855662"/>
          </a:xfrm>
        </p:spPr>
        <p:txBody>
          <a:bodyPr/>
          <a:lstStyle>
            <a:lvl1pPr marL="0" indent="0">
              <a:buNone/>
              <a:defRPr sz="1787"/>
            </a:lvl1pPr>
            <a:lvl2pPr marL="583707" indent="0">
              <a:buNone/>
              <a:defRPr sz="1532"/>
            </a:lvl2pPr>
            <a:lvl3pPr marL="1167414" indent="0">
              <a:buNone/>
              <a:defRPr sz="1277"/>
            </a:lvl3pPr>
            <a:lvl4pPr marL="1751122" indent="0">
              <a:buNone/>
              <a:defRPr sz="1149"/>
            </a:lvl4pPr>
            <a:lvl5pPr marL="2334829" indent="0">
              <a:buNone/>
              <a:defRPr sz="1149"/>
            </a:lvl5pPr>
            <a:lvl6pPr marL="2918536" indent="0">
              <a:buNone/>
              <a:defRPr sz="1149"/>
            </a:lvl6pPr>
            <a:lvl7pPr marL="3502243" indent="0">
              <a:buNone/>
              <a:defRPr sz="1149"/>
            </a:lvl7pPr>
            <a:lvl8pPr marL="4085951" indent="0">
              <a:buNone/>
              <a:defRPr sz="1149"/>
            </a:lvl8pPr>
            <a:lvl9pPr marL="4669658" indent="0">
              <a:buNone/>
              <a:defRPr sz="11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74D5-5AEE-4339-A44F-27D3A5E658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993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410" y="292101"/>
            <a:ext cx="875538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6410" y="1701800"/>
            <a:ext cx="875538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10D297-1A89-4AD6-869D-0AFEC71B0F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6410" y="6643688"/>
            <a:ext cx="2269913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B92D370-0469-4DEF-A6C0-902F70B00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3802" y="6643688"/>
            <a:ext cx="3080597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87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FAB3DA-C556-4AC2-997D-D2796142A7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1877" y="6643688"/>
            <a:ext cx="2269913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87"/>
            </a:lvl1pPr>
          </a:lstStyle>
          <a:p>
            <a:pPr>
              <a:defRPr/>
            </a:pPr>
            <a:fld id="{BA62F474-B4DF-46B9-8F94-3781EF295E7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5pPr>
      <a:lvl6pPr marL="583707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6pPr>
      <a:lvl7pPr marL="1167414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7pPr>
      <a:lvl8pPr marL="1751122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8pPr>
      <a:lvl9pPr marL="2334829" algn="ctr" rtl="0" fontAlgn="base">
        <a:spcBef>
          <a:spcPct val="0"/>
        </a:spcBef>
        <a:spcAft>
          <a:spcPct val="0"/>
        </a:spcAft>
        <a:defRPr sz="561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37780" indent="-437780" algn="l" rtl="0" eaLnBrk="0" fontAlgn="base" hangingPunct="0">
        <a:spcBef>
          <a:spcPct val="20000"/>
        </a:spcBef>
        <a:spcAft>
          <a:spcPct val="0"/>
        </a:spcAft>
        <a:buChar char="•"/>
        <a:defRPr sz="4085">
          <a:solidFill>
            <a:schemeClr val="tx1"/>
          </a:solidFill>
          <a:latin typeface="+mn-lt"/>
          <a:ea typeface="+mn-ea"/>
          <a:cs typeface="+mn-cs"/>
        </a:defRPr>
      </a:lvl1pPr>
      <a:lvl2pPr marL="948524" indent="-364817" algn="l" rtl="0" eaLnBrk="0" fontAlgn="base" hangingPunct="0">
        <a:spcBef>
          <a:spcPct val="20000"/>
        </a:spcBef>
        <a:spcAft>
          <a:spcPct val="0"/>
        </a:spcAft>
        <a:buChar char="–"/>
        <a:defRPr sz="3575">
          <a:solidFill>
            <a:schemeClr val="tx1"/>
          </a:solidFill>
          <a:latin typeface="+mn-lt"/>
          <a:cs typeface="+mn-cs"/>
        </a:defRPr>
      </a:lvl2pPr>
      <a:lvl3pPr marL="1459268" indent="-291854" algn="l" rtl="0" eaLnBrk="0" fontAlgn="base" hangingPunct="0">
        <a:spcBef>
          <a:spcPct val="20000"/>
        </a:spcBef>
        <a:spcAft>
          <a:spcPct val="0"/>
        </a:spcAft>
        <a:buChar char="•"/>
        <a:defRPr sz="3064">
          <a:solidFill>
            <a:schemeClr val="tx1"/>
          </a:solidFill>
          <a:latin typeface="+mn-lt"/>
          <a:cs typeface="+mn-cs"/>
        </a:defRPr>
      </a:lvl3pPr>
      <a:lvl4pPr marL="2042975" indent="-291854" algn="l" rtl="0" eaLnBrk="0" fontAlgn="base" hangingPunct="0">
        <a:spcBef>
          <a:spcPct val="20000"/>
        </a:spcBef>
        <a:spcAft>
          <a:spcPct val="0"/>
        </a:spcAft>
        <a:buChar char="–"/>
        <a:defRPr sz="2553">
          <a:solidFill>
            <a:schemeClr val="tx1"/>
          </a:solidFill>
          <a:latin typeface="+mn-lt"/>
          <a:cs typeface="+mn-cs"/>
        </a:defRPr>
      </a:lvl4pPr>
      <a:lvl5pPr marL="2626683" indent="-291854" algn="l" rtl="0" eaLnBrk="0" fontAlgn="base" hangingPunct="0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5pPr>
      <a:lvl6pPr marL="3210390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6pPr>
      <a:lvl7pPr marL="3794097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7pPr>
      <a:lvl8pPr marL="4377804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8pPr>
      <a:lvl9pPr marL="4961512" indent="-291854" algn="l" rtl="0" fontAlgn="base">
        <a:spcBef>
          <a:spcPct val="20000"/>
        </a:spcBef>
        <a:spcAft>
          <a:spcPct val="0"/>
        </a:spcAft>
        <a:buChar char="»"/>
        <a:defRPr sz="2553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1pPr>
      <a:lvl2pPr marL="583707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2pPr>
      <a:lvl3pPr marL="1167414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3pPr>
      <a:lvl4pPr marL="1751122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4pPr>
      <a:lvl5pPr marL="2334829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5pPr>
      <a:lvl6pPr marL="2918536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6pPr>
      <a:lvl7pPr marL="3502243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7pPr>
      <a:lvl8pPr marL="4085951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8pPr>
      <a:lvl9pPr marL="4669658" algn="l" defTabSz="1167414" rtl="0" eaLnBrk="1" latinLnBrk="0" hangingPunct="1">
        <a:defRPr sz="22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728200" cy="7296150"/>
          </a:xfrm>
          <a:prstGeom prst="rect">
            <a:avLst/>
          </a:prstGeom>
          <a:gradFill>
            <a:gsLst>
              <a:gs pos="38000">
                <a:srgbClr val="00B050"/>
              </a:gs>
              <a:gs pos="18000">
                <a:schemeClr val="accent6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62000">
                <a:srgbClr val="0070C0"/>
              </a:gs>
              <a:gs pos="80000">
                <a:srgbClr val="7030A0"/>
              </a:gs>
              <a:gs pos="100000">
                <a:srgbClr val="FF0000"/>
              </a:gs>
            </a:gsLst>
            <a:lin ang="5400000" scaled="1"/>
          </a:gra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4373" y="124084"/>
            <a:ext cx="9499455" cy="7047983"/>
          </a:xfrm>
          <a:prstGeom prst="rect">
            <a:avLst/>
          </a:prstGeom>
          <a:solidFill>
            <a:srgbClr val="FFFFFF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9DDAA5-6C0F-9B48-9C74-DFE90DB7111C}"/>
              </a:ext>
            </a:extLst>
          </p:cNvPr>
          <p:cNvSpPr txBox="1"/>
          <p:nvPr userDrawn="1"/>
        </p:nvSpPr>
        <p:spPr>
          <a:xfrm>
            <a:off x="3113024" y="7128983"/>
            <a:ext cx="5593715" cy="223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51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51" dirty="0">
                <a:solidFill>
                  <a:schemeClr val="bg1"/>
                </a:solidFill>
              </a:rPr>
              <a:t>CRE8TIVE RESOURCES 2021 – Designed by Cre8tive Resources CIC</a:t>
            </a:r>
          </a:p>
        </p:txBody>
      </p:sp>
    </p:spTree>
    <p:extLst>
      <p:ext uri="{BB962C8B-B14F-4D97-AF65-F5344CB8AC3E}">
        <p14:creationId xmlns:p14="http://schemas.microsoft.com/office/powerpoint/2010/main" val="297054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486415" rtl="0" eaLnBrk="1" latinLnBrk="0" hangingPunct="1">
        <a:spcBef>
          <a:spcPct val="0"/>
        </a:spcBef>
        <a:buNone/>
        <a:defRPr sz="46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811" indent="-364811" algn="l" defTabSz="486415" rtl="0" eaLnBrk="1" latinLnBrk="0" hangingPunct="1">
        <a:spcBef>
          <a:spcPct val="20000"/>
        </a:spcBef>
        <a:buFont typeface="Arial"/>
        <a:buChar char="•"/>
        <a:defRPr sz="3404" kern="1200">
          <a:solidFill>
            <a:schemeClr val="tx1"/>
          </a:solidFill>
          <a:latin typeface="+mn-lt"/>
          <a:ea typeface="+mn-ea"/>
          <a:cs typeface="+mn-cs"/>
        </a:defRPr>
      </a:lvl1pPr>
      <a:lvl2pPr marL="790425" indent="-304009" algn="l" defTabSz="486415" rtl="0" eaLnBrk="1" latinLnBrk="0" hangingPunct="1">
        <a:spcBef>
          <a:spcPct val="20000"/>
        </a:spcBef>
        <a:buFont typeface="Arial"/>
        <a:buChar char="–"/>
        <a:defRPr sz="2979" kern="1200">
          <a:solidFill>
            <a:schemeClr val="tx1"/>
          </a:solidFill>
          <a:latin typeface="+mn-lt"/>
          <a:ea typeface="+mn-ea"/>
          <a:cs typeface="+mn-cs"/>
        </a:defRPr>
      </a:lvl2pPr>
      <a:lvl3pPr marL="1216038" indent="-243208" algn="l" defTabSz="486415" rtl="0" eaLnBrk="1" latinLnBrk="0" hangingPunct="1">
        <a:spcBef>
          <a:spcPct val="20000"/>
        </a:spcBef>
        <a:buFont typeface="Arial"/>
        <a:buChar char="•"/>
        <a:defRPr sz="2553" kern="1200">
          <a:solidFill>
            <a:schemeClr val="tx1"/>
          </a:solidFill>
          <a:latin typeface="+mn-lt"/>
          <a:ea typeface="+mn-ea"/>
          <a:cs typeface="+mn-cs"/>
        </a:defRPr>
      </a:lvl3pPr>
      <a:lvl4pPr marL="1702453" indent="-243208" algn="l" defTabSz="486415" rtl="0" eaLnBrk="1" latinLnBrk="0" hangingPunct="1">
        <a:spcBef>
          <a:spcPct val="20000"/>
        </a:spcBef>
        <a:buFont typeface="Arial"/>
        <a:buChar char="–"/>
        <a:defRPr sz="2128" kern="1200">
          <a:solidFill>
            <a:schemeClr val="tx1"/>
          </a:solidFill>
          <a:latin typeface="+mn-lt"/>
          <a:ea typeface="+mn-ea"/>
          <a:cs typeface="+mn-cs"/>
        </a:defRPr>
      </a:lvl4pPr>
      <a:lvl5pPr marL="2188868" indent="-243208" algn="l" defTabSz="486415" rtl="0" eaLnBrk="1" latinLnBrk="0" hangingPunct="1">
        <a:spcBef>
          <a:spcPct val="20000"/>
        </a:spcBef>
        <a:buFont typeface="Arial"/>
        <a:buChar char="»"/>
        <a:defRPr sz="2128" kern="1200">
          <a:solidFill>
            <a:schemeClr val="tx1"/>
          </a:solidFill>
          <a:latin typeface="+mn-lt"/>
          <a:ea typeface="+mn-ea"/>
          <a:cs typeface="+mn-cs"/>
        </a:defRPr>
      </a:lvl5pPr>
      <a:lvl6pPr marL="2675283" indent="-243208" algn="l" defTabSz="486415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6pPr>
      <a:lvl7pPr marL="3161698" indent="-243208" algn="l" defTabSz="486415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7pPr>
      <a:lvl8pPr marL="3648113" indent="-243208" algn="l" defTabSz="486415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8pPr>
      <a:lvl9pPr marL="4134528" indent="-243208" algn="l" defTabSz="486415" rtl="0" eaLnBrk="1" latinLnBrk="0" hangingPunct="1">
        <a:spcBef>
          <a:spcPct val="20000"/>
        </a:spcBef>
        <a:buFont typeface="Arial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1pPr>
      <a:lvl2pPr marL="486415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2pPr>
      <a:lvl3pPr marL="972830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3pPr>
      <a:lvl4pPr marL="1459245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4pPr>
      <a:lvl5pPr marL="1945660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5pPr>
      <a:lvl6pPr marL="2432075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6pPr>
      <a:lvl7pPr marL="2918490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7pPr>
      <a:lvl8pPr marL="3404906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8pPr>
      <a:lvl9pPr marL="3891321" algn="l" defTabSz="486415" rtl="0" eaLnBrk="1" latinLnBrk="0" hangingPunct="1">
        <a:defRPr sz="19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_ssJV_XfjQ?feature=oembed" TargetMode="External"/><Relationship Id="rId6" Type="http://schemas.openxmlformats.org/officeDocument/2006/relationships/hyperlink" Target="https://www.youtube.com/watch?v=d_ssJV_XfjQ&amp;ab_channel=DepartmentfortheEconomy" TargetMode="External"/><Relationship Id="rId5" Type="http://schemas.openxmlformats.org/officeDocument/2006/relationships/hyperlink" Target="tel:0800100900" TargetMode="External"/><Relationship Id="rId4" Type="http://schemas.openxmlformats.org/officeDocument/2006/relationships/hyperlink" Target="https://nationalcareers.service.gov.uk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4mCNx5fhiwc?list=PL-wgVjjWM93K4MqcECxX5eYEqndP79yK0" TargetMode="External"/><Relationship Id="rId6" Type="http://schemas.openxmlformats.org/officeDocument/2006/relationships/hyperlink" Target="https://www.youtube.com/watch?v=4mCNx5fhiwc&amp;list=PL-wgVjjWM93K4MqcECxX5eYEqndP79yK0&amp;index=5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QTMETwqcKs?feature=oembed" TargetMode="External"/><Relationship Id="rId4" Type="http://schemas.openxmlformats.org/officeDocument/2006/relationships/hyperlink" Target="https://www.youtube.com/watch?v=jQTMETwqcKs&amp;ab_channel=KimStephen%28KnownasMrsPope%2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7_Z48d4XQI?feature=oembed" TargetMode="External"/><Relationship Id="rId4" Type="http://schemas.openxmlformats.org/officeDocument/2006/relationships/hyperlink" Target="https://www.youtube.com/watch?v=V7_Z48d4XQI&amp;ab_channel=EFInternationalLanguageCampus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mwGIAx_oCfQ?list=PL-wgVjjWM93K4MqcECxX5eYEqndP79yK0" TargetMode="External"/><Relationship Id="rId6" Type="http://schemas.openxmlformats.org/officeDocument/2006/relationships/hyperlink" Target="https://www.youtube.com/watch?v=mwGIAx_oCfQ&amp;list=PL-wgVjjWM93K4MqcECxX5eYEqndP79yK0&amp;index=2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areers Service - GCSE subject choices advice">
            <a:hlinkClick r:id="" action="ppaction://media"/>
            <a:extLst>
              <a:ext uri="{FF2B5EF4-FFF2-40B4-BE49-F238E27FC236}">
                <a16:creationId xmlns:a16="http://schemas.microsoft.com/office/drawing/2014/main" id="{96C12679-659A-D5F5-15E6-48C2B8D02B6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427" y="911771"/>
            <a:ext cx="8921345" cy="5400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E29E6E-1408-C38C-9C81-8A65E78DE0EF}"/>
              </a:ext>
            </a:extLst>
          </p:cNvPr>
          <p:cNvSpPr txBox="1"/>
          <p:nvPr/>
        </p:nvSpPr>
        <p:spPr>
          <a:xfrm>
            <a:off x="111572" y="263699"/>
            <a:ext cx="9373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Before you choose </a:t>
            </a:r>
            <a:r>
              <a:rPr lang="en-GB" sz="2400" b="1" dirty="0"/>
              <a:t>any</a:t>
            </a:r>
            <a:r>
              <a:rPr lang="en-GB" sz="2400" dirty="0"/>
              <a:t> of your GCSE Options – key </a:t>
            </a:r>
            <a:r>
              <a:rPr lang="en-GB" sz="2400" dirty="0">
                <a:highlight>
                  <a:srgbClr val="FFFF00"/>
                </a:highlight>
              </a:rPr>
              <a:t>dos </a:t>
            </a:r>
            <a:r>
              <a:rPr lang="en-GB" sz="2400" dirty="0"/>
              <a:t>and </a:t>
            </a:r>
            <a:r>
              <a:rPr lang="en-GB" sz="2400" dirty="0">
                <a:solidFill>
                  <a:schemeClr val="bg1"/>
                </a:solidFill>
                <a:highlight>
                  <a:srgbClr val="FF0000"/>
                </a:highlight>
              </a:rPr>
              <a:t>don’ts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12931-02CC-C823-B8D1-47B7A9C152F9}"/>
              </a:ext>
            </a:extLst>
          </p:cNvPr>
          <p:cNvSpPr txBox="1"/>
          <p:nvPr/>
        </p:nvSpPr>
        <p:spPr>
          <a:xfrm>
            <a:off x="118981" y="6339482"/>
            <a:ext cx="9182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For pupils in England: careers advice available at </a:t>
            </a:r>
            <a:r>
              <a:rPr lang="en-GB" dirty="0">
                <a:hlinkClick r:id="rId4"/>
              </a:rPr>
              <a:t>https://nationalcareers.service.gov.uk</a:t>
            </a:r>
            <a:endParaRPr lang="en-GB" dirty="0"/>
          </a:p>
          <a:p>
            <a:r>
              <a:rPr lang="en-GB" dirty="0"/>
              <a:t>Or call </a:t>
            </a:r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 </a:t>
            </a:r>
            <a:r>
              <a:rPr lang="en-GB" b="0" i="0" u="none" strike="noStrike" dirty="0">
                <a:solidFill>
                  <a:srgbClr val="0B0C0C"/>
                </a:solidFill>
                <a:effectLst/>
                <a:latin typeface="GDS Transport"/>
                <a:hlinkClick r:id="rId5"/>
              </a:rPr>
              <a:t>0800 100 900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9DF24-7499-922E-962D-59B0B7AE2112}"/>
              </a:ext>
            </a:extLst>
          </p:cNvPr>
          <p:cNvSpPr txBox="1"/>
          <p:nvPr/>
        </p:nvSpPr>
        <p:spPr>
          <a:xfrm>
            <a:off x="2609959" y="6946209"/>
            <a:ext cx="711824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6"/>
              </a:rPr>
              <a:t>https://www.youtube.com/watch?v=d_ssJV_XfjQ&amp;ab_channel=DepartmentfortheEconomy</a:t>
            </a:r>
            <a:endParaRPr lang="en-GB" sz="1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903B5B5-DDCD-2A4F-8BE9-EDAF8AA4B619}"/>
              </a:ext>
            </a:extLst>
          </p:cNvPr>
          <p:cNvSpPr/>
          <p:nvPr/>
        </p:nvSpPr>
        <p:spPr>
          <a:xfrm>
            <a:off x="184203" y="184957"/>
            <a:ext cx="9359795" cy="822510"/>
          </a:xfrm>
          <a:prstGeom prst="rect">
            <a:avLst/>
          </a:prstGeom>
          <a:gradFill flip="none" rotWithShape="1">
            <a:gsLst>
              <a:gs pos="53000">
                <a:srgbClr val="46C6F4"/>
              </a:gs>
              <a:gs pos="100000">
                <a:schemeClr val="bg1">
                  <a:alpha val="0"/>
                </a:schemeClr>
              </a:gs>
              <a:gs pos="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82" tIns="48641" rIns="97282" bIns="486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2800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sz="2800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sz="2800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History</a:t>
            </a:r>
            <a:r>
              <a:rPr lang="en-GB" sz="2800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sz="28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F6E1E5B-5878-4243-AAA1-6D8D8FD5D1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54" t="5651" r="8254" b="9931"/>
          <a:stretch>
            <a:fillRect/>
          </a:stretch>
        </p:blipFill>
        <p:spPr>
          <a:xfrm>
            <a:off x="8751162" y="329539"/>
            <a:ext cx="527487" cy="533345"/>
          </a:xfrm>
          <a:custGeom>
            <a:avLst/>
            <a:gdLst>
              <a:gd name="connsiteX0" fmla="*/ 591759 w 1183518"/>
              <a:gd name="connsiteY0" fmla="*/ 0 h 1196660"/>
              <a:gd name="connsiteX1" fmla="*/ 1183518 w 1183518"/>
              <a:gd name="connsiteY1" fmla="*/ 598330 h 1196660"/>
              <a:gd name="connsiteX2" fmla="*/ 591759 w 1183518"/>
              <a:gd name="connsiteY2" fmla="*/ 1196660 h 1196660"/>
              <a:gd name="connsiteX3" fmla="*/ 0 w 1183518"/>
              <a:gd name="connsiteY3" fmla="*/ 598330 h 1196660"/>
              <a:gd name="connsiteX4" fmla="*/ 591759 w 1183518"/>
              <a:gd name="connsiteY4" fmla="*/ 0 h 119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518" h="119666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4949D457-75C6-A84E-A62B-60FB4628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494" y="6277274"/>
            <a:ext cx="1743154" cy="73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EC34FA-7B0F-3C40-9D09-46A92EF86F7A}"/>
              </a:ext>
            </a:extLst>
          </p:cNvPr>
          <p:cNvSpPr/>
          <p:nvPr/>
        </p:nvSpPr>
        <p:spPr>
          <a:xfrm>
            <a:off x="8322523" y="6785643"/>
            <a:ext cx="1204934" cy="3101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64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9" dirty="0">
                <a:solidFill>
                  <a:prstClr val="white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10" name="Picture 9" descr="C:\Users\Optic Group111\Desktop\Play Video.png">
            <a:hlinkClick r:id="rId6"/>
            <a:extLst>
              <a:ext uri="{FF2B5EF4-FFF2-40B4-BE49-F238E27FC236}">
                <a16:creationId xmlns:a16="http://schemas.microsoft.com/office/drawing/2014/main" id="{FD884B59-EC45-E145-AAEF-F2F1CCCF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20" y="6242744"/>
            <a:ext cx="802384" cy="8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C4C5AC-1F96-D546-B81F-77026A92E22D}"/>
              </a:ext>
            </a:extLst>
          </p:cNvPr>
          <p:cNvSpPr txBox="1"/>
          <p:nvPr/>
        </p:nvSpPr>
        <p:spPr>
          <a:xfrm>
            <a:off x="0" y="6181602"/>
            <a:ext cx="1614905" cy="26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64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17" dirty="0">
                <a:solidFill>
                  <a:prstClr val="black"/>
                </a:solidFill>
                <a:latin typeface="Calibri"/>
                <a:cs typeface="+mn-cs"/>
              </a:rPr>
              <a:t>Play video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1A72C1-3AB9-B04C-BB41-33B673B70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880" y="6258156"/>
            <a:ext cx="786971" cy="786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B19B17-F515-6744-A5F3-C1B072DAD6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8523" y="6268618"/>
            <a:ext cx="786971" cy="786971"/>
          </a:xfrm>
          <a:prstGeom prst="rect">
            <a:avLst/>
          </a:prstGeom>
        </p:spPr>
      </p:pic>
      <p:pic>
        <p:nvPicPr>
          <p:cNvPr id="2" name="Online Media 1" descr="Why Study History">
            <a:hlinkClick r:id="" action="ppaction://media"/>
            <a:extLst>
              <a:ext uri="{FF2B5EF4-FFF2-40B4-BE49-F238E27FC236}">
                <a16:creationId xmlns:a16="http://schemas.microsoft.com/office/drawing/2014/main" id="{5D79599C-3DB8-9A48-A8C5-09C40783DE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508645" y="1156567"/>
            <a:ext cx="8710907" cy="49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67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9A547-C4A3-7F9D-8678-D1D9E48A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76" y="2355993"/>
            <a:ext cx="4648076" cy="22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CB446-76E8-59FF-DDC8-164789063A1A}"/>
              </a:ext>
            </a:extLst>
          </p:cNvPr>
          <p:cNvSpPr txBox="1"/>
          <p:nvPr/>
        </p:nvSpPr>
        <p:spPr>
          <a:xfrm>
            <a:off x="5008117" y="695747"/>
            <a:ext cx="464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information from your sheet to fill in the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Religious Studies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row of your table: Aim for 2-3 bullet points per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702F-621A-2EC3-109F-0B5E05551C29}"/>
              </a:ext>
            </a:extLst>
          </p:cNvPr>
          <p:cNvSpPr txBox="1"/>
          <p:nvPr/>
        </p:nvSpPr>
        <p:spPr>
          <a:xfrm>
            <a:off x="5117262" y="3068330"/>
            <a:ext cx="1095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The study of religions: beliefs,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teachings and practices.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Christianity and Islam.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A084-4C10-A40B-D8F7-A96B4AE8D1BC}"/>
              </a:ext>
            </a:extLst>
          </p:cNvPr>
          <p:cNvSpPr txBox="1"/>
          <p:nvPr/>
        </p:nvSpPr>
        <p:spPr>
          <a:xfrm>
            <a:off x="6221926" y="4787919"/>
            <a:ext cx="3286079" cy="92333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1-2 facts for the extra information box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70F9A9-9AB4-9746-EDBF-E902510056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5" t="2627" r="31495" b="2627"/>
          <a:stretch/>
        </p:blipFill>
        <p:spPr>
          <a:xfrm>
            <a:off x="-31587" y="0"/>
            <a:ext cx="5014858" cy="72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2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2A6247-340C-BAFA-EEDC-FC7C70E4C79F}"/>
              </a:ext>
            </a:extLst>
          </p:cNvPr>
          <p:cNvSpPr txBox="1"/>
          <p:nvPr/>
        </p:nvSpPr>
        <p:spPr>
          <a:xfrm>
            <a:off x="327596" y="19169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Religious Studies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pic>
        <p:nvPicPr>
          <p:cNvPr id="3" name="Online Media 2" title="Why study RE?">
            <a:hlinkClick r:id="" action="ppaction://media"/>
            <a:extLst>
              <a:ext uri="{FF2B5EF4-FFF2-40B4-BE49-F238E27FC236}">
                <a16:creationId xmlns:a16="http://schemas.microsoft.com/office/drawing/2014/main" id="{48D8B2F3-153E-8347-E461-B816D6E0D7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7596" y="695747"/>
            <a:ext cx="9167285" cy="5683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8AA85-43EB-1F82-7A5C-8D3869EDFBAF}"/>
              </a:ext>
            </a:extLst>
          </p:cNvPr>
          <p:cNvSpPr txBox="1"/>
          <p:nvPr/>
        </p:nvSpPr>
        <p:spPr>
          <a:xfrm>
            <a:off x="219584" y="6780349"/>
            <a:ext cx="92890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https://www.youtube.com/watch?v=jQTMETwqcKs&amp;ab_channel=KimStephen%28KnownasMrsPope%29</a:t>
            </a:r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E18D57-91AD-D3A7-5378-ADB720FD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89984">
            <a:off x="391164" y="3245403"/>
            <a:ext cx="4861981" cy="36502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E8ED5C-9CCE-40C8-26A6-64C2D1E31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5815">
            <a:off x="493075" y="1249488"/>
            <a:ext cx="4861981" cy="365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ADDF72-7064-487D-E263-AFEBFAFDE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21562">
            <a:off x="2992790" y="3459603"/>
            <a:ext cx="4142798" cy="3110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D4095-AA36-2D27-1F65-2FD08AFD961B}"/>
              </a:ext>
            </a:extLst>
          </p:cNvPr>
          <p:cNvSpPr txBox="1"/>
          <p:nvPr/>
        </p:nvSpPr>
        <p:spPr>
          <a:xfrm>
            <a:off x="524703" y="341420"/>
            <a:ext cx="851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ighlight>
                  <a:srgbClr val="FFFF00"/>
                </a:highlight>
              </a:rPr>
              <a:t>We will now use the Humanities pages from the Options Booklet to research how suitable these subjects are for you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DF207-E67B-46FC-9189-894761B2619E}"/>
              </a:ext>
            </a:extLst>
          </p:cNvPr>
          <p:cNvSpPr txBox="1"/>
          <p:nvPr/>
        </p:nvSpPr>
        <p:spPr>
          <a:xfrm>
            <a:off x="5548895" y="1342078"/>
            <a:ext cx="3880069" cy="317009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Options information!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Most pupils will carry on with French as a GCSE (first 4 groups)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70C0"/>
                </a:solidFill>
              </a:rPr>
              <a:t>All pupils have to do either Geography or History (but you choose which 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03300"/>
                </a:solidFill>
              </a:rPr>
              <a:t>You can also choose to do GCSE Religious Studies (RE) </a:t>
            </a:r>
          </a:p>
        </p:txBody>
      </p:sp>
    </p:spTree>
    <p:extLst>
      <p:ext uri="{BB962C8B-B14F-4D97-AF65-F5344CB8AC3E}">
        <p14:creationId xmlns:p14="http://schemas.microsoft.com/office/powerpoint/2010/main" val="318582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C4E432-E8D7-72E5-9A48-825EA1396C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5" t="-4" r="30755" b="3942"/>
          <a:stretch/>
        </p:blipFill>
        <p:spPr>
          <a:xfrm>
            <a:off x="0" y="0"/>
            <a:ext cx="5008116" cy="7030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622B69-6224-1943-3669-E555AA480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55" t="-3" r="30755" b="1310"/>
          <a:stretch/>
        </p:blipFill>
        <p:spPr>
          <a:xfrm>
            <a:off x="4760587" y="0"/>
            <a:ext cx="4968552" cy="71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199C2F-7647-0DE3-375A-F96669B7E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5" t="1310" r="31495" b="2628"/>
          <a:stretch/>
        </p:blipFill>
        <p:spPr>
          <a:xfrm>
            <a:off x="0" y="117175"/>
            <a:ext cx="5015368" cy="7178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F6EE3-B676-7A76-219F-2BFACE3A2B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95" t="2627" r="31495" b="2627"/>
          <a:stretch/>
        </p:blipFill>
        <p:spPr>
          <a:xfrm>
            <a:off x="4713342" y="167940"/>
            <a:ext cx="5014858" cy="72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6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4CD12-E098-D3F8-A067-125BD8B7F0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5" t="-4" r="30755" b="3942"/>
          <a:stretch/>
        </p:blipFill>
        <p:spPr>
          <a:xfrm>
            <a:off x="0" y="0"/>
            <a:ext cx="5008116" cy="7030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C9A547-C4A3-7F9D-8678-D1D9E48A6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116" y="2387000"/>
            <a:ext cx="4648076" cy="22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CB446-76E8-59FF-DDC8-164789063A1A}"/>
              </a:ext>
            </a:extLst>
          </p:cNvPr>
          <p:cNvSpPr txBox="1"/>
          <p:nvPr/>
        </p:nvSpPr>
        <p:spPr>
          <a:xfrm>
            <a:off x="5008117" y="695747"/>
            <a:ext cx="464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</a:t>
            </a:r>
          </a:p>
          <a:p>
            <a:r>
              <a:rPr lang="en-GB" dirty="0"/>
              <a:t>Use the information from your sheet to fill in the first row of your table: Aim for 2-3 bullet points per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87B9B-BF90-6B88-B8DA-9E4421FECD86}"/>
              </a:ext>
            </a:extLst>
          </p:cNvPr>
          <p:cNvSpPr txBox="1"/>
          <p:nvPr/>
        </p:nvSpPr>
        <p:spPr>
          <a:xfrm>
            <a:off x="7660382" y="3107763"/>
            <a:ext cx="1095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can lead to A-level French…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ABB7C-A12C-2DCA-F05C-C0F1D3B8C970}"/>
              </a:ext>
            </a:extLst>
          </p:cNvPr>
          <p:cNvSpPr txBox="1"/>
          <p:nvPr/>
        </p:nvSpPr>
        <p:spPr>
          <a:xfrm>
            <a:off x="6607902" y="3107763"/>
            <a:ext cx="10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three exams…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702F-621A-2EC3-109F-0B5E05551C29}"/>
              </a:ext>
            </a:extLst>
          </p:cNvPr>
          <p:cNvSpPr txBox="1"/>
          <p:nvPr/>
        </p:nvSpPr>
        <p:spPr>
          <a:xfrm>
            <a:off x="5664572" y="3261866"/>
            <a:ext cx="10957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e.g. Identity and culture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A084-4C10-A40B-D8F7-A96B4AE8D1BC}"/>
              </a:ext>
            </a:extLst>
          </p:cNvPr>
          <p:cNvSpPr txBox="1"/>
          <p:nvPr/>
        </p:nvSpPr>
        <p:spPr>
          <a:xfrm>
            <a:off x="5117262" y="4844778"/>
            <a:ext cx="3286079" cy="92333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bg1"/>
                </a:solidFill>
              </a:rPr>
              <a:t>Challenge</a:t>
            </a:r>
          </a:p>
          <a:p>
            <a:r>
              <a:rPr lang="en-GB" dirty="0">
                <a:solidFill>
                  <a:schemeClr val="bg1"/>
                </a:solidFill>
              </a:rPr>
              <a:t>Select 1-2 facts for the extra information box </a:t>
            </a:r>
          </a:p>
        </p:txBody>
      </p:sp>
    </p:spTree>
    <p:extLst>
      <p:ext uri="{BB962C8B-B14F-4D97-AF65-F5344CB8AC3E}">
        <p14:creationId xmlns:p14="http://schemas.microsoft.com/office/powerpoint/2010/main" val="111252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y learn French">
            <a:hlinkClick r:id="" action="ppaction://media"/>
            <a:extLst>
              <a:ext uri="{FF2B5EF4-FFF2-40B4-BE49-F238E27FC236}">
                <a16:creationId xmlns:a16="http://schemas.microsoft.com/office/drawing/2014/main" id="{76C06024-6A44-0F2B-8EA4-5CC539E6A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3620" y="911771"/>
            <a:ext cx="8402598" cy="5760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F3FFFE-2436-B360-6BCF-EB2268789AEA}"/>
              </a:ext>
            </a:extLst>
          </p:cNvPr>
          <p:cNvSpPr txBox="1"/>
          <p:nvPr/>
        </p:nvSpPr>
        <p:spPr>
          <a:xfrm>
            <a:off x="111572" y="6812071"/>
            <a:ext cx="95050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https://www.youtube.com/watch?v=V7_Z48d4XQI&amp;ab_channel=EFInternationalLanguageCampuses</a:t>
            </a:r>
            <a:endParaRPr lang="en-GB" sz="14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D6D89-EFE9-520D-1572-A55CE21E883B}"/>
              </a:ext>
            </a:extLst>
          </p:cNvPr>
          <p:cNvSpPr txBox="1"/>
          <p:nvPr/>
        </p:nvSpPr>
        <p:spPr>
          <a:xfrm>
            <a:off x="327596" y="191691"/>
            <a:ext cx="6408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study </a:t>
            </a:r>
            <a:r>
              <a:rPr lang="en-GB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French</a:t>
            </a:r>
            <a:r>
              <a:rPr lang="en-GB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</p:spTree>
    <p:extLst>
      <p:ext uri="{BB962C8B-B14F-4D97-AF65-F5344CB8AC3E}">
        <p14:creationId xmlns:p14="http://schemas.microsoft.com/office/powerpoint/2010/main" val="40442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9A547-C4A3-7F9D-8678-D1D9E48A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76" y="2419544"/>
            <a:ext cx="4648076" cy="22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CB446-76E8-59FF-DDC8-164789063A1A}"/>
              </a:ext>
            </a:extLst>
          </p:cNvPr>
          <p:cNvSpPr txBox="1"/>
          <p:nvPr/>
        </p:nvSpPr>
        <p:spPr>
          <a:xfrm>
            <a:off x="5008117" y="695747"/>
            <a:ext cx="464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information from your sheet to fill in the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Geography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row of your table: Aim for 2-3 bullet points per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87B9B-BF90-6B88-B8DA-9E4421FECD86}"/>
              </a:ext>
            </a:extLst>
          </p:cNvPr>
          <p:cNvSpPr txBox="1"/>
          <p:nvPr/>
        </p:nvSpPr>
        <p:spPr>
          <a:xfrm>
            <a:off x="7332155" y="3106508"/>
            <a:ext cx="1095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can lead to A-level Geography…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ABB7C-A12C-2DCA-F05C-C0F1D3B8C970}"/>
              </a:ext>
            </a:extLst>
          </p:cNvPr>
          <p:cNvSpPr txBox="1"/>
          <p:nvPr/>
        </p:nvSpPr>
        <p:spPr>
          <a:xfrm>
            <a:off x="6146870" y="3290701"/>
            <a:ext cx="10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three exams…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702F-621A-2EC3-109F-0B5E05551C29}"/>
              </a:ext>
            </a:extLst>
          </p:cNvPr>
          <p:cNvSpPr txBox="1"/>
          <p:nvPr/>
        </p:nvSpPr>
        <p:spPr>
          <a:xfrm>
            <a:off x="5144158" y="3106508"/>
            <a:ext cx="1095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Living with the physical environment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A084-4C10-A40B-D8F7-A96B4AE8D1BC}"/>
              </a:ext>
            </a:extLst>
          </p:cNvPr>
          <p:cNvSpPr txBox="1"/>
          <p:nvPr/>
        </p:nvSpPr>
        <p:spPr>
          <a:xfrm>
            <a:off x="5117262" y="4844778"/>
            <a:ext cx="3286079" cy="92333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1-2 facts for the extra information box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8F3C9-9B5B-5998-F238-E3F9AAD07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55" t="-3" r="30755" b="1310"/>
          <a:stretch/>
        </p:blipFill>
        <p:spPr>
          <a:xfrm>
            <a:off x="28671" y="0"/>
            <a:ext cx="4968552" cy="71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6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903B5B5-DDCD-2A4F-8BE9-EDAF8AA4B619}"/>
              </a:ext>
            </a:extLst>
          </p:cNvPr>
          <p:cNvSpPr/>
          <p:nvPr/>
        </p:nvSpPr>
        <p:spPr>
          <a:xfrm>
            <a:off x="184203" y="184957"/>
            <a:ext cx="9359795" cy="822510"/>
          </a:xfrm>
          <a:prstGeom prst="rect">
            <a:avLst/>
          </a:prstGeom>
          <a:gradFill flip="none" rotWithShape="1">
            <a:gsLst>
              <a:gs pos="53000">
                <a:srgbClr val="46C6F4"/>
              </a:gs>
              <a:gs pos="100000">
                <a:schemeClr val="bg1">
                  <a:alpha val="0"/>
                </a:schemeClr>
              </a:gs>
              <a:gs pos="0">
                <a:srgbClr val="00B0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7282" tIns="48641" rIns="97282" bIns="486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GB" sz="3200" b="1" i="0" dirty="0">
                <a:solidFill>
                  <a:srgbClr val="0F0F0F"/>
                </a:solidFill>
                <a:effectLst/>
                <a:latin typeface="YouTube Sans"/>
              </a:rPr>
              <a:t>Extra information! Why </a:t>
            </a:r>
            <a:r>
              <a:rPr lang="en-GB" sz="3200" b="1" dirty="0">
                <a:solidFill>
                  <a:srgbClr val="0F0F0F"/>
                </a:solidFill>
                <a:latin typeface="YouTube Sans"/>
              </a:rPr>
              <a:t>choose </a:t>
            </a:r>
            <a:r>
              <a:rPr lang="en-GB" sz="3200" b="1" dirty="0">
                <a:solidFill>
                  <a:srgbClr val="0F0F0F"/>
                </a:solidFill>
                <a:highlight>
                  <a:srgbClr val="FFFF00"/>
                </a:highlight>
                <a:latin typeface="YouTube Sans"/>
              </a:rPr>
              <a:t>Geography</a:t>
            </a:r>
            <a:r>
              <a:rPr lang="en-GB" sz="3200" b="1" dirty="0">
                <a:solidFill>
                  <a:srgbClr val="0F0F0F"/>
                </a:solidFill>
                <a:latin typeface="YouTube Sans"/>
              </a:rPr>
              <a:t>?</a:t>
            </a:r>
            <a:endParaRPr lang="en-GB" sz="3200" b="1" i="0" dirty="0">
              <a:solidFill>
                <a:srgbClr val="0F0F0F"/>
              </a:solidFill>
              <a:effectLst/>
              <a:latin typeface="YouTube San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F6E1E5B-5878-4243-AAA1-6D8D8FD5D1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254" t="5651" r="8254" b="9931"/>
          <a:stretch>
            <a:fillRect/>
          </a:stretch>
        </p:blipFill>
        <p:spPr>
          <a:xfrm>
            <a:off x="8751162" y="329539"/>
            <a:ext cx="527487" cy="533345"/>
          </a:xfrm>
          <a:custGeom>
            <a:avLst/>
            <a:gdLst>
              <a:gd name="connsiteX0" fmla="*/ 591759 w 1183518"/>
              <a:gd name="connsiteY0" fmla="*/ 0 h 1196660"/>
              <a:gd name="connsiteX1" fmla="*/ 1183518 w 1183518"/>
              <a:gd name="connsiteY1" fmla="*/ 598330 h 1196660"/>
              <a:gd name="connsiteX2" fmla="*/ 591759 w 1183518"/>
              <a:gd name="connsiteY2" fmla="*/ 1196660 h 1196660"/>
              <a:gd name="connsiteX3" fmla="*/ 0 w 1183518"/>
              <a:gd name="connsiteY3" fmla="*/ 598330 h 1196660"/>
              <a:gd name="connsiteX4" fmla="*/ 591759 w 1183518"/>
              <a:gd name="connsiteY4" fmla="*/ 0 h 119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518" h="1196660">
                <a:moveTo>
                  <a:pt x="591759" y="0"/>
                </a:moveTo>
                <a:cubicBezTo>
                  <a:pt x="918578" y="0"/>
                  <a:pt x="1183518" y="267881"/>
                  <a:pt x="1183518" y="598330"/>
                </a:cubicBezTo>
                <a:cubicBezTo>
                  <a:pt x="1183518" y="928779"/>
                  <a:pt x="918578" y="1196660"/>
                  <a:pt x="591759" y="1196660"/>
                </a:cubicBezTo>
                <a:cubicBezTo>
                  <a:pt x="264940" y="1196660"/>
                  <a:pt x="0" y="928779"/>
                  <a:pt x="0" y="598330"/>
                </a:cubicBezTo>
                <a:cubicBezTo>
                  <a:pt x="0" y="267881"/>
                  <a:pt x="264940" y="0"/>
                  <a:pt x="591759" y="0"/>
                </a:cubicBezTo>
                <a:close/>
              </a:path>
            </a:pathLst>
          </a:cu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4949D457-75C6-A84E-A62B-60FB46280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5494" y="6277274"/>
            <a:ext cx="1743154" cy="73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EC34FA-7B0F-3C40-9D09-46A92EF86F7A}"/>
              </a:ext>
            </a:extLst>
          </p:cNvPr>
          <p:cNvSpPr/>
          <p:nvPr/>
        </p:nvSpPr>
        <p:spPr>
          <a:xfrm>
            <a:off x="8322523" y="6785643"/>
            <a:ext cx="1204934" cy="310109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64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89" dirty="0">
                <a:solidFill>
                  <a:prstClr val="white"/>
                </a:solidFill>
                <a:latin typeface="Comic Sans MS" panose="030F0902030302020204" pitchFamily="66" charset="0"/>
              </a:rPr>
              <a:t>2 Minutes</a:t>
            </a:r>
          </a:p>
        </p:txBody>
      </p:sp>
      <p:pic>
        <p:nvPicPr>
          <p:cNvPr id="10" name="Picture 9" descr="C:\Users\Optic Group111\Desktop\Play Video.png">
            <a:hlinkClick r:id="rId6"/>
            <a:extLst>
              <a:ext uri="{FF2B5EF4-FFF2-40B4-BE49-F238E27FC236}">
                <a16:creationId xmlns:a16="http://schemas.microsoft.com/office/drawing/2014/main" id="{FD884B59-EC45-E145-AAEF-F2F1CCCF0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120" y="6242744"/>
            <a:ext cx="802384" cy="80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C4C5AC-1F96-D546-B81F-77026A92E22D}"/>
              </a:ext>
            </a:extLst>
          </p:cNvPr>
          <p:cNvSpPr txBox="1"/>
          <p:nvPr/>
        </p:nvSpPr>
        <p:spPr>
          <a:xfrm>
            <a:off x="0" y="6181602"/>
            <a:ext cx="1614905" cy="26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864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17" dirty="0">
                <a:solidFill>
                  <a:prstClr val="black"/>
                </a:solidFill>
                <a:latin typeface="Calibri"/>
                <a:cs typeface="+mn-cs"/>
              </a:rPr>
              <a:t>Play video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1A72C1-3AB9-B04C-BB41-33B673B704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4880" y="6258156"/>
            <a:ext cx="786971" cy="786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B19B17-F515-6744-A5F3-C1B072DAD6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8523" y="6268618"/>
            <a:ext cx="786971" cy="786971"/>
          </a:xfrm>
          <a:prstGeom prst="rect">
            <a:avLst/>
          </a:prstGeom>
        </p:spPr>
      </p:pic>
      <p:pic>
        <p:nvPicPr>
          <p:cNvPr id="2" name="Online Media 1" descr="Why Study Geography">
            <a:hlinkClick r:id="" action="ppaction://media"/>
            <a:extLst>
              <a:ext uri="{FF2B5EF4-FFF2-40B4-BE49-F238E27FC236}">
                <a16:creationId xmlns:a16="http://schemas.microsoft.com/office/drawing/2014/main" id="{9553EDF0-FCD2-C047-9E26-FF824A2AE3E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499554" y="1164515"/>
            <a:ext cx="8729090" cy="493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9A547-C4A3-7F9D-8678-D1D9E48A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076" y="2355993"/>
            <a:ext cx="4648076" cy="22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CB446-76E8-59FF-DDC8-164789063A1A}"/>
              </a:ext>
            </a:extLst>
          </p:cNvPr>
          <p:cNvSpPr txBox="1"/>
          <p:nvPr/>
        </p:nvSpPr>
        <p:spPr>
          <a:xfrm>
            <a:off x="5008117" y="695747"/>
            <a:ext cx="464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TASK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the information from your sheet to fill in the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History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row of your table: Aim for 2-3 bullet points per box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ABB7C-A12C-2DCA-F05C-C0F1D3B8C970}"/>
              </a:ext>
            </a:extLst>
          </p:cNvPr>
          <p:cNvSpPr txBox="1"/>
          <p:nvPr/>
        </p:nvSpPr>
        <p:spPr>
          <a:xfrm>
            <a:off x="6196525" y="3191918"/>
            <a:ext cx="10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three exams…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2702F-621A-2EC3-109F-0B5E05551C29}"/>
              </a:ext>
            </a:extLst>
          </p:cNvPr>
          <p:cNvSpPr txBox="1"/>
          <p:nvPr/>
        </p:nvSpPr>
        <p:spPr>
          <a:xfrm>
            <a:off x="5117262" y="3068330"/>
            <a:ext cx="1095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e.g. Medicine in Britain 1250-present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F8A084-4C10-A40B-D8F7-A96B4AE8D1BC}"/>
              </a:ext>
            </a:extLst>
          </p:cNvPr>
          <p:cNvSpPr txBox="1"/>
          <p:nvPr/>
        </p:nvSpPr>
        <p:spPr>
          <a:xfrm>
            <a:off x="5117262" y="4844778"/>
            <a:ext cx="3286079" cy="92333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1-2 facts for the extra information box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38F31-961F-DDFF-AF02-D63EA945A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55" t="1310" r="31495" b="2628"/>
          <a:stretch/>
        </p:blipFill>
        <p:spPr>
          <a:xfrm>
            <a:off x="-28877" y="0"/>
            <a:ext cx="5015368" cy="71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5190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BC9D2044B1A478C2F84A1D5F0D7FA" ma:contentTypeVersion="23" ma:contentTypeDescription="Create a new document." ma:contentTypeScope="" ma:versionID="21e7d5307f2c98dabce151c51c86289e">
  <xsd:schema xmlns:xsd="http://www.w3.org/2001/XMLSchema" xmlns:xs="http://www.w3.org/2001/XMLSchema" xmlns:p="http://schemas.microsoft.com/office/2006/metadata/properties" xmlns:ns2="b44dea91-6eb0-4ed1-8be0-f818cffa15ad" xmlns:ns3="f68165ef-07f5-4f43-a341-e5b1b40aa0f2" targetNamespace="http://schemas.microsoft.com/office/2006/metadata/properties" ma:root="true" ma:fieldsID="36f42b8bfdfae04d04b765660f940415" ns2:_="" ns3:_="">
    <xsd:import namespace="b44dea91-6eb0-4ed1-8be0-f818cffa15ad"/>
    <xsd:import namespace="f68165ef-07f5-4f43-a341-e5b1b40aa0f2"/>
    <xsd:element name="properties">
      <xsd:complexType>
        <xsd:sequence>
          <xsd:element name="documentManagement">
            <xsd:complexType>
              <xsd:all>
                <xsd:element ref="ns2:oa8e3794c0be4d2ea676b4a4e4e60579" minOccurs="0"/>
                <xsd:element ref="ns2:TaxCatchAll" minOccurs="0"/>
                <xsd:element ref="ns2:m15f08b6654a4f7e9ccf4363048f0379" minOccurs="0"/>
                <xsd:element ref="ns2:ie0a2b78d8824d548a96299eb7921798" minOccurs="0"/>
                <xsd:element ref="ns2:n69baf50b3f74e14bf9189acbc2a4d83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Billing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dea91-6eb0-4ed1-8be0-f818cffa15ad" elementFormDefault="qualified">
    <xsd:import namespace="http://schemas.microsoft.com/office/2006/documentManagement/types"/>
    <xsd:import namespace="http://schemas.microsoft.com/office/infopath/2007/PartnerControls"/>
    <xsd:element name="oa8e3794c0be4d2ea676b4a4e4e60579" ma:index="9" nillable="true" ma:taxonomy="true" ma:internalName="oa8e3794c0be4d2ea676b4a4e4e60579" ma:taxonomyFieldName="Topic" ma:displayName="Topic" ma:fieldId="{8a8e3794-c0be-4d2e-a676-b4a4e4e60579}" ma:sspId="15dfd691-d440-46c1-9855-79c82727649a" ma:termSetId="896e731a-b3b5-45f4-b7dc-f366657ad3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ea450866-5529-4bf1-95d0-92f693e6f70b}" ma:internalName="TaxCatchAll" ma:showField="CatchAllData" ma:web="b44dea91-6eb0-4ed1-8be0-f818cffa15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15f08b6654a4f7e9ccf4363048f0379" ma:index="12" nillable="true" ma:taxonomy="true" ma:internalName="m15f08b6654a4f7e9ccf4363048f0379" ma:taxonomyFieldName="Exam_x0020_Board" ma:displayName="Exam Board" ma:fieldId="{615f08b6-654a-4f7e-9ccf-4363048f0379}" ma:sspId="15dfd691-d440-46c1-9855-79c82727649a" ma:termSetId="f3a22e48-e919-46b0-85a3-b27e47bfca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0a2b78d8824d548a96299eb7921798" ma:index="14" nillable="true" ma:taxonomy="true" ma:internalName="ie0a2b78d8824d548a96299eb7921798" ma:taxonomyFieldName="Week" ma:displayName="Week" ma:fieldId="{2e0a2b78-d882-4d54-8a96-299eb7921798}" ma:sspId="15dfd691-d440-46c1-9855-79c82727649a" ma:termSetId="03747521-a68d-4233-ab86-996687b4c2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69baf50b3f74e14bf9189acbc2a4d83" ma:index="16" nillable="true" ma:taxonomy="true" ma:internalName="n69baf50b3f74e14bf9189acbc2a4d83" ma:taxonomyFieldName="Term" ma:displayName="Term" ma:fieldId="{769baf50-b3f7-4e14-bf91-89acbc2a4d83}" ma:sspId="15dfd691-d440-46c1-9855-79c82727649a" ma:termSetId="2abd3c01-56a7-479e-b06a-e0d9045521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7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18" nillable="true" ma:displayName="Key Stage" ma:internalName="Key_x0020_Stage">
      <xsd:simpleType>
        <xsd:restriction base="dms:Text"/>
      </xsd:simpleType>
    </xsd:element>
    <xsd:element name="Year" ma:index="19" nillable="true" ma:displayName="Year" ma:internalName="Year">
      <xsd:simpleType>
        <xsd:restriction base="dms:Text"/>
      </xsd:simpleType>
    </xsd:element>
    <xsd:element name="Lesson" ma:index="20" nillable="true" ma:displayName="Lesson" ma:internalName="Lesson">
      <xsd:simpleType>
        <xsd:restriction base="dms:Text"/>
      </xsd:simpleType>
    </xsd:element>
    <xsd:element name="CustomTags" ma:index="21" nillable="true" ma:displayName="Custom Tags" ma:internalName="Custom_x0020_Tags">
      <xsd:simpleType>
        <xsd:restriction base="dms:Text"/>
      </xsd:simpleType>
    </xsd:element>
    <xsd:element name="CurriculumSubject" ma:index="22" nillable="true" ma:displayName="Curriculum Subject" ma:default="PSH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65ef-07f5-4f43-a341-e5b1b40aa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69baf50b3f74e14bf9189acbc2a4d83 xmlns="b44dea91-6eb0-4ed1-8be0-f818cffa15ad">
      <Terms xmlns="http://schemas.microsoft.com/office/infopath/2007/PartnerControls"/>
    </n69baf50b3f74e14bf9189acbc2a4d83>
    <PersonalIdentificationData xmlns="b44dea91-6eb0-4ed1-8be0-f818cffa15ad" xsi:nil="true"/>
    <TaxCatchAll xmlns="b44dea91-6eb0-4ed1-8be0-f818cffa15ad" xsi:nil="true"/>
    <m15f08b6654a4f7e9ccf4363048f0379 xmlns="b44dea91-6eb0-4ed1-8be0-f818cffa15ad">
      <Terms xmlns="http://schemas.microsoft.com/office/infopath/2007/PartnerControls"/>
    </m15f08b6654a4f7e9ccf4363048f0379>
    <KeyStage xmlns="b44dea91-6eb0-4ed1-8be0-f818cffa15ad" xsi:nil="true"/>
    <Year xmlns="b44dea91-6eb0-4ed1-8be0-f818cffa15ad" xsi:nil="true"/>
    <Lesson xmlns="b44dea91-6eb0-4ed1-8be0-f818cffa15ad" xsi:nil="true"/>
    <CustomTags xmlns="b44dea91-6eb0-4ed1-8be0-f818cffa15ad" xsi:nil="true"/>
    <oa8e3794c0be4d2ea676b4a4e4e60579 xmlns="b44dea91-6eb0-4ed1-8be0-f818cffa15ad">
      <Terms xmlns="http://schemas.microsoft.com/office/infopath/2007/PartnerControls"/>
    </oa8e3794c0be4d2ea676b4a4e4e60579>
    <ie0a2b78d8824d548a96299eb7921798 xmlns="b44dea91-6eb0-4ed1-8be0-f818cffa15ad">
      <Terms xmlns="http://schemas.microsoft.com/office/infopath/2007/PartnerControls"/>
    </ie0a2b78d8824d548a96299eb7921798>
    <CurriculumSubject xmlns="b44dea91-6eb0-4ed1-8be0-f818cffa15ad">PSHE</CurriculumSubject>
  </documentManagement>
</p:properties>
</file>

<file path=customXml/itemProps1.xml><?xml version="1.0" encoding="utf-8"?>
<ds:datastoreItem xmlns:ds="http://schemas.openxmlformats.org/officeDocument/2006/customXml" ds:itemID="{0299FA9F-A198-4DDF-AC69-6D737FA756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4dea91-6eb0-4ed1-8be0-f818cffa15ad"/>
    <ds:schemaRef ds:uri="f68165ef-07f5-4f43-a341-e5b1b40aa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2D0052-EBE2-4A45-A5EC-47AC416C03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7BC6F6-9641-41F6-9102-67529A9685FA}">
  <ds:schemaRefs>
    <ds:schemaRef ds:uri="http://schemas.microsoft.com/office/2006/metadata/properties"/>
    <ds:schemaRef ds:uri="http://schemas.microsoft.com/office/infopath/2007/PartnerControls"/>
    <ds:schemaRef ds:uri="b44dea91-6eb0-4ed1-8be0-f818cffa15a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526</Words>
  <Application>Microsoft Office PowerPoint</Application>
  <PresentationFormat>Custom</PresentationFormat>
  <Paragraphs>56</Paragraphs>
  <Slides>12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YouTube Sans</vt:lpstr>
      <vt:lpstr>Comic Sans MS</vt:lpstr>
      <vt:lpstr>Calibri</vt:lpstr>
      <vt:lpstr>GDS Transport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Merck &amp; Co.,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Cotterill</dc:creator>
  <cp:keywords>pshe resources</cp:keywords>
  <cp:lastModifiedBy>P Keylock (NSG)</cp:lastModifiedBy>
  <cp:revision>563</cp:revision>
  <cp:lastPrinted>2025-01-20T08:18:42Z</cp:lastPrinted>
  <dcterms:created xsi:type="dcterms:W3CDTF">2012-06-25T08:27:51Z</dcterms:created>
  <dcterms:modified xsi:type="dcterms:W3CDTF">2026-06-22T10:45:27Z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0x010100410BC9D2044B1A478C2F84A1D5F0D7FA</vt:lpwstr>
  </property>
  <property fmtid="{D5CDD505-2E9C-101B-9397-08002B2CF9AE}" pid="3" name="Order">
    <vt:r8>15000</vt:r8>
  </property>
  <property fmtid="{D5CDD505-2E9C-101B-9397-08002B2CF9AE}" pid="4" name="Exam_x0020_Board">
    <vt:lpwstr/>
  </property>
  <property fmtid="{D5CDD505-2E9C-101B-9397-08002B2CF9AE}" pid="5" name="Topic">
    <vt:lpwstr/>
  </property>
  <property fmtid="{D5CDD505-2E9C-101B-9397-08002B2CF9AE}" pid="6" name="Term">
    <vt:lpwstr/>
  </property>
  <property fmtid="{D5CDD505-2E9C-101B-9397-08002B2CF9AE}" pid="7" name="Week">
    <vt:lpwstr/>
  </property>
  <property fmtid="{D5CDD505-2E9C-101B-9397-08002B2CF9AE}" pid="8" name="Exam Board">
    <vt:lpwstr/>
  </property>
</Properties>
</file>