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313" r:id="rId5"/>
    <p:sldId id="274" r:id="rId6"/>
    <p:sldId id="264" r:id="rId7"/>
    <p:sldId id="288" r:id="rId8"/>
    <p:sldId id="271" r:id="rId9"/>
    <p:sldId id="289" r:id="rId10"/>
    <p:sldId id="292" r:id="rId11"/>
  </p:sldIdLst>
  <p:sldSz cx="9728200" cy="7296150"/>
  <p:notesSz cx="6797675" cy="9926638"/>
  <p:embeddedFontLst>
    <p:embeddedFont>
      <p:font typeface="Comic Sans MS" panose="030F09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6600"/>
    <a:srgbClr val="003300"/>
    <a:srgbClr val="FEA0F3"/>
    <a:srgbClr val="FFFCE5"/>
    <a:srgbClr val="FF6600"/>
    <a:srgbClr val="CCFF99"/>
    <a:srgbClr val="FDEAE3"/>
    <a:srgbClr val="F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5"/>
  </p:normalViewPr>
  <p:slideViewPr>
    <p:cSldViewPr>
      <p:cViewPr varScale="1">
        <p:scale>
          <a:sx n="108" d="100"/>
          <a:sy n="108" d="100"/>
        </p:scale>
        <p:origin x="2112" y="184"/>
      </p:cViewPr>
      <p:guideLst>
        <p:guide orient="horz" pos="2298"/>
        <p:guide pos="3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951D35-4B2C-4101-BE8A-ED6A6750F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11586-1F0D-4FA0-9FFD-2FCB59B5D0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3C08B-985A-417C-A5BA-52254141910D}" type="datetimeFigureOut">
              <a:rPr lang="en-GB"/>
              <a:pPr>
                <a:defRPr/>
              </a:pPr>
              <a:t>25/06/2026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93F5-3559-44FC-9632-40FAF0390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AA2749-9E18-47E0-9ABA-6059CCF3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967B-1D65-4AF8-99FE-8BFF99566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FB96-F5BC-4DC0-9272-27A66BC5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F7BC2E-5C5A-4680-930F-174A61ED5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78409-A7FD-458F-9801-9AC6EB43FE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1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578409-A7FD-458F-9801-9AC6EB43FE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9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15" y="2266950"/>
            <a:ext cx="8268970" cy="156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230" y="4133851"/>
            <a:ext cx="6809740" cy="1865313"/>
          </a:xfrm>
        </p:spPr>
        <p:txBody>
          <a:bodyPr/>
          <a:lstStyle>
            <a:lvl1pPr marL="0" indent="0" algn="ctr">
              <a:buNone/>
              <a:defRPr/>
            </a:lvl1pPr>
            <a:lvl2pPr marL="583707" indent="0" algn="ctr">
              <a:buNone/>
              <a:defRPr/>
            </a:lvl2pPr>
            <a:lvl3pPr marL="1167414" indent="0" algn="ctr">
              <a:buNone/>
              <a:defRPr/>
            </a:lvl3pPr>
            <a:lvl4pPr marL="1751122" indent="0" algn="ctr">
              <a:buNone/>
              <a:defRPr/>
            </a:lvl4pPr>
            <a:lvl5pPr marL="2334829" indent="0" algn="ctr">
              <a:buNone/>
              <a:defRPr/>
            </a:lvl5pPr>
            <a:lvl6pPr marL="2918536" indent="0" algn="ctr">
              <a:buNone/>
              <a:defRPr/>
            </a:lvl6pPr>
            <a:lvl7pPr marL="3502243" indent="0" algn="ctr">
              <a:buNone/>
              <a:defRPr/>
            </a:lvl7pPr>
            <a:lvl8pPr marL="4085951" indent="0" algn="ctr">
              <a:buNone/>
              <a:defRPr/>
            </a:lvl8pPr>
            <a:lvl9pPr marL="46696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4EDF-108A-4DF2-939E-ECBEE193E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F1FC-4A42-4AB1-8BB7-3EEA990492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0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2945" y="292101"/>
            <a:ext cx="2188845" cy="6226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410" y="292101"/>
            <a:ext cx="6371971" cy="6226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2C-F8EE-46A8-A10D-202F46DC4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6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3CED-DB74-4274-BA81-4E4D0A95D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42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3" y="4687889"/>
            <a:ext cx="8268970" cy="1449387"/>
          </a:xfrm>
        </p:spPr>
        <p:txBody>
          <a:bodyPr anchor="t"/>
          <a:lstStyle>
            <a:lvl1pPr algn="l">
              <a:defRPr sz="51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23" y="3092450"/>
            <a:ext cx="8268970" cy="1595438"/>
          </a:xfrm>
        </p:spPr>
        <p:txBody>
          <a:bodyPr anchor="b"/>
          <a:lstStyle>
            <a:lvl1pPr marL="0" indent="0">
              <a:buNone/>
              <a:defRPr sz="2553"/>
            </a:lvl1pPr>
            <a:lvl2pPr marL="583707" indent="0">
              <a:buNone/>
              <a:defRPr sz="2298"/>
            </a:lvl2pPr>
            <a:lvl3pPr marL="1167414" indent="0">
              <a:buNone/>
              <a:defRPr sz="2043"/>
            </a:lvl3pPr>
            <a:lvl4pPr marL="1751122" indent="0">
              <a:buNone/>
              <a:defRPr sz="1787"/>
            </a:lvl4pPr>
            <a:lvl5pPr marL="2334829" indent="0">
              <a:buNone/>
              <a:defRPr sz="1787"/>
            </a:lvl5pPr>
            <a:lvl6pPr marL="2918536" indent="0">
              <a:buNone/>
              <a:defRPr sz="1787"/>
            </a:lvl6pPr>
            <a:lvl7pPr marL="3502243" indent="0">
              <a:buNone/>
              <a:defRPr sz="1787"/>
            </a:lvl7pPr>
            <a:lvl8pPr marL="4085951" indent="0">
              <a:buNone/>
              <a:defRPr sz="1787"/>
            </a:lvl8pPr>
            <a:lvl9pPr marL="4669658" indent="0">
              <a:buNone/>
              <a:defRPr sz="1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10D3-0DFE-4FEE-9A4C-B7DB1C16F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410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382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EDFE-598F-485D-962E-BC3D7E289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42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10" y="1633539"/>
            <a:ext cx="4298649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" y="2314575"/>
            <a:ext cx="4298649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16" y="1633539"/>
            <a:ext cx="4300675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116" y="2314575"/>
            <a:ext cx="4300675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E47-6660-4970-BF81-112A71181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9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1D8D-A33D-410B-8C45-934779FA9C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C0C3-B9AF-4FBA-B4B3-4C4741D4C3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30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1" y="290513"/>
            <a:ext cx="3200173" cy="1236662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132" y="290513"/>
            <a:ext cx="5437658" cy="6227762"/>
          </a:xfrm>
        </p:spPr>
        <p:txBody>
          <a:bodyPr/>
          <a:lstStyle>
            <a:lvl1pPr>
              <a:defRPr sz="4085"/>
            </a:lvl1pPr>
            <a:lvl2pPr>
              <a:defRPr sz="3575"/>
            </a:lvl2pPr>
            <a:lvl3pPr>
              <a:defRPr sz="3064"/>
            </a:lvl3pPr>
            <a:lvl4pPr>
              <a:defRPr sz="2553"/>
            </a:lvl4pPr>
            <a:lvl5pPr>
              <a:defRPr sz="2553"/>
            </a:lvl5pPr>
            <a:lvl6pPr>
              <a:defRPr sz="2553"/>
            </a:lvl6pPr>
            <a:lvl7pPr>
              <a:defRPr sz="2553"/>
            </a:lvl7pPr>
            <a:lvl8pPr>
              <a:defRPr sz="2553"/>
            </a:lvl8pPr>
            <a:lvl9pPr>
              <a:defRPr sz="2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1" y="1527175"/>
            <a:ext cx="3200173" cy="4991100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2E0-8EFB-44F4-87B3-BEEF35FDD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33" y="5106988"/>
            <a:ext cx="5836920" cy="603250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133" y="652464"/>
            <a:ext cx="5836920" cy="4376737"/>
          </a:xfrm>
        </p:spPr>
        <p:txBody>
          <a:bodyPr/>
          <a:lstStyle>
            <a:lvl1pPr marL="0" indent="0">
              <a:buNone/>
              <a:defRPr sz="4085"/>
            </a:lvl1pPr>
            <a:lvl2pPr marL="583707" indent="0">
              <a:buNone/>
              <a:defRPr sz="3575"/>
            </a:lvl2pPr>
            <a:lvl3pPr marL="1167414" indent="0">
              <a:buNone/>
              <a:defRPr sz="3064"/>
            </a:lvl3pPr>
            <a:lvl4pPr marL="1751122" indent="0">
              <a:buNone/>
              <a:defRPr sz="2553"/>
            </a:lvl4pPr>
            <a:lvl5pPr marL="2334829" indent="0">
              <a:buNone/>
              <a:defRPr sz="2553"/>
            </a:lvl5pPr>
            <a:lvl6pPr marL="2918536" indent="0">
              <a:buNone/>
              <a:defRPr sz="2553"/>
            </a:lvl6pPr>
            <a:lvl7pPr marL="3502243" indent="0">
              <a:buNone/>
              <a:defRPr sz="2553"/>
            </a:lvl7pPr>
            <a:lvl8pPr marL="4085951" indent="0">
              <a:buNone/>
              <a:defRPr sz="2553"/>
            </a:lvl8pPr>
            <a:lvl9pPr marL="4669658" indent="0">
              <a:buNone/>
              <a:defRPr sz="255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133" y="5710238"/>
            <a:ext cx="5836920" cy="855662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74D5-5AEE-4339-A44F-27D3A5E65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33000">
              <a:srgbClr val="8AC6CD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410" y="292101"/>
            <a:ext cx="875538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410" y="1701800"/>
            <a:ext cx="875538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10D297-1A89-4AD6-869D-0AFEC71B0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410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92D370-0469-4DEF-A6C0-902F70B00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3802" y="6643688"/>
            <a:ext cx="3080597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FAB3DA-C556-4AC2-997D-D2796142A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1877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87"/>
            </a:lvl1pPr>
          </a:lstStyle>
          <a:p>
            <a:pPr>
              <a:defRPr/>
            </a:pPr>
            <a:fld id="{BA62F474-B4DF-46B9-8F94-3781EF295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5pPr>
      <a:lvl6pPr marL="583707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6pPr>
      <a:lvl7pPr marL="1167414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7pPr>
      <a:lvl8pPr marL="1751122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8pPr>
      <a:lvl9pPr marL="2334829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7780" indent="-437780" algn="l" rtl="0" eaLnBrk="0" fontAlgn="base" hangingPunct="0">
        <a:spcBef>
          <a:spcPct val="20000"/>
        </a:spcBef>
        <a:spcAft>
          <a:spcPct val="0"/>
        </a:spcAft>
        <a:buChar char="•"/>
        <a:defRPr sz="4085">
          <a:solidFill>
            <a:schemeClr val="tx1"/>
          </a:solidFill>
          <a:latin typeface="+mn-lt"/>
          <a:ea typeface="+mn-ea"/>
          <a:cs typeface="+mn-cs"/>
        </a:defRPr>
      </a:lvl1pPr>
      <a:lvl2pPr marL="948524" indent="-364817" algn="l" rtl="0" eaLnBrk="0" fontAlgn="base" hangingPunct="0">
        <a:spcBef>
          <a:spcPct val="20000"/>
        </a:spcBef>
        <a:spcAft>
          <a:spcPct val="0"/>
        </a:spcAft>
        <a:buChar char="–"/>
        <a:defRPr sz="3575">
          <a:solidFill>
            <a:schemeClr val="tx1"/>
          </a:solidFill>
          <a:latin typeface="+mn-lt"/>
          <a:cs typeface="+mn-cs"/>
        </a:defRPr>
      </a:lvl2pPr>
      <a:lvl3pPr marL="1459268" indent="-291854" algn="l" rtl="0" eaLnBrk="0" fontAlgn="base" hangingPunct="0">
        <a:spcBef>
          <a:spcPct val="20000"/>
        </a:spcBef>
        <a:spcAft>
          <a:spcPct val="0"/>
        </a:spcAft>
        <a:buChar char="•"/>
        <a:defRPr sz="3064">
          <a:solidFill>
            <a:schemeClr val="tx1"/>
          </a:solidFill>
          <a:latin typeface="+mn-lt"/>
          <a:cs typeface="+mn-cs"/>
        </a:defRPr>
      </a:lvl3pPr>
      <a:lvl4pPr marL="2042975" indent="-291854" algn="l" rtl="0" eaLnBrk="0" fontAlgn="base" hangingPunct="0">
        <a:spcBef>
          <a:spcPct val="20000"/>
        </a:spcBef>
        <a:spcAft>
          <a:spcPct val="0"/>
        </a:spcAft>
        <a:buChar char="–"/>
        <a:defRPr sz="2553">
          <a:solidFill>
            <a:schemeClr val="tx1"/>
          </a:solidFill>
          <a:latin typeface="+mn-lt"/>
          <a:cs typeface="+mn-cs"/>
        </a:defRPr>
      </a:lvl4pPr>
      <a:lvl5pPr marL="2626683" indent="-291854" algn="l" rtl="0" eaLnBrk="0" fontAlgn="base" hangingPunct="0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5pPr>
      <a:lvl6pPr marL="3210390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6pPr>
      <a:lvl7pPr marL="3794097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7pPr>
      <a:lvl8pPr marL="4377804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8pPr>
      <a:lvl9pPr marL="4961512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1pPr>
      <a:lvl2pPr marL="583707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2pPr>
      <a:lvl3pPr marL="1167414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3pPr>
      <a:lvl4pPr marL="1751122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4pPr>
      <a:lvl5pPr marL="2334829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5pPr>
      <a:lvl6pPr marL="2918536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6pPr>
      <a:lvl7pPr marL="3502243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7pPr>
      <a:lvl8pPr marL="4085951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8pPr>
      <a:lvl9pPr marL="4669658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sKFHQjZg0s?start=8" TargetMode="External"/><Relationship Id="rId4" Type="http://schemas.openxmlformats.org/officeDocument/2006/relationships/hyperlink" Target="https://www.youtube.com/watch?v=-sKFHQjZg0s&amp;t=159s&amp;ab_channel=10JawDroppingFac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_jwslpAZhI?start=8" TargetMode="External"/><Relationship Id="rId4" Type="http://schemas.openxmlformats.org/officeDocument/2006/relationships/hyperlink" Target="https://www.youtube.com/watch?v=K_jwslpAZhI&amp;ab_channel=bournemouthu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DC01AB-8A51-499C-82B4-34F4734622FD}"/>
              </a:ext>
            </a:extLst>
          </p:cNvPr>
          <p:cNvSpPr txBox="1"/>
          <p:nvPr/>
        </p:nvSpPr>
        <p:spPr>
          <a:xfrm>
            <a:off x="-104452" y="507471"/>
            <a:ext cx="87811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How can English and STEM subjects help your future? </a:t>
            </a:r>
          </a:p>
        </p:txBody>
      </p:sp>
      <p:pic>
        <p:nvPicPr>
          <p:cNvPr id="1028" name="Picture 4" descr="Help With Choosing Your GCSE Options - Home - Meic">
            <a:extLst>
              <a:ext uri="{FF2B5EF4-FFF2-40B4-BE49-F238E27FC236}">
                <a16:creationId xmlns:a16="http://schemas.microsoft.com/office/drawing/2014/main" id="{A763583E-8F1B-4B46-A7CA-59E0CC36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72" y="2947173"/>
            <a:ext cx="6120680" cy="31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F6721B9F-BA25-4EF1-B005-1449B854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340" y="1212181"/>
            <a:ext cx="4724287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1A899B-9B1D-4930-984F-1FBE4EA60ADE}" type="datetime2">
              <a:rPr lang="en-GB" altLang="en-US" sz="1600" u="sng">
                <a:solidFill>
                  <a:srgbClr val="00009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Thursday, 25 June 2026</a:t>
            </a:fld>
            <a:endParaRPr lang="en-GB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7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A342C2-A041-487D-87F3-0877067C8815}"/>
              </a:ext>
            </a:extLst>
          </p:cNvPr>
          <p:cNvSpPr txBox="1"/>
          <p:nvPr/>
        </p:nvSpPr>
        <p:spPr>
          <a:xfrm>
            <a:off x="242345" y="3995608"/>
            <a:ext cx="9521426" cy="2554545"/>
          </a:xfrm>
          <a:prstGeom prst="rect">
            <a:avLst/>
          </a:prstGeom>
          <a:solidFill>
            <a:srgbClr val="FFFC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BRONZE: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Why do you think that a good grade in GCSE </a:t>
            </a: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English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is so important to getting on a course after GCSEs (A-level / BTEC / apprenticeship) or just starting a job?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000" b="1" dirty="0">
                <a:solidFill>
                  <a:srgbClr val="808080"/>
                </a:solidFill>
                <a:latin typeface="Comic Sans MS" panose="030F0702030302020204" pitchFamily="66" charset="0"/>
              </a:rPr>
              <a:t>SILVER: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Why do you think you will also need a good grade in GCSE </a:t>
            </a:r>
            <a:r>
              <a:rPr lang="en-US" sz="20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Maths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?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000" b="1" dirty="0">
                <a:solidFill>
                  <a:srgbClr val="CC6600"/>
                </a:solidFill>
                <a:latin typeface="Comic Sans MS" panose="030F0702030302020204" pitchFamily="66" charset="0"/>
              </a:rPr>
              <a:t>GOLD: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the letters </a:t>
            </a:r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STEM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stand for? Why are these subjects associated more with boys than girls?</a:t>
            </a:r>
          </a:p>
        </p:txBody>
      </p:sp>
      <p:pic>
        <p:nvPicPr>
          <p:cNvPr id="1028" name="Picture 4" descr="Help With Choosing Your GCSE Options - Home - Meic">
            <a:extLst>
              <a:ext uri="{FF2B5EF4-FFF2-40B4-BE49-F238E27FC236}">
                <a16:creationId xmlns:a16="http://schemas.microsoft.com/office/drawing/2014/main" id="{A763583E-8F1B-4B46-A7CA-59E0CC36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58" y="695747"/>
            <a:ext cx="6120680" cy="31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4DB134-3801-46B4-865C-FC5C000F6698}"/>
              </a:ext>
            </a:extLst>
          </p:cNvPr>
          <p:cNvSpPr txBox="1"/>
          <p:nvPr/>
        </p:nvSpPr>
        <p:spPr>
          <a:xfrm>
            <a:off x="354072" y="1154886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will be choosing your GCSE options after half term.</a:t>
            </a:r>
          </a:p>
          <a:p>
            <a:endParaRPr lang="en-GB" sz="2000" dirty="0"/>
          </a:p>
          <a:p>
            <a:r>
              <a:rPr lang="en-GB" sz="2000" dirty="0"/>
              <a:t>But there are some subjects you will have to do…</a:t>
            </a:r>
          </a:p>
        </p:txBody>
      </p:sp>
    </p:spTree>
    <p:extLst>
      <p:ext uri="{BB962C8B-B14F-4D97-AF65-F5344CB8AC3E}">
        <p14:creationId xmlns:p14="http://schemas.microsoft.com/office/powerpoint/2010/main" val="390691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4"/>
          <p:cNvSpPr>
            <a:spLocks/>
          </p:cNvSpPr>
          <p:nvPr/>
        </p:nvSpPr>
        <p:spPr bwMode="auto">
          <a:xfrm>
            <a:off x="178467" y="1503370"/>
            <a:ext cx="6485834" cy="3440849"/>
          </a:xfrm>
          <a:custGeom>
            <a:avLst/>
            <a:gdLst>
              <a:gd name="T0" fmla="*/ 0 w 4502"/>
              <a:gd name="T1" fmla="*/ 0 h 688"/>
              <a:gd name="T2" fmla="*/ 2147483646 w 4502"/>
              <a:gd name="T3" fmla="*/ 0 h 688"/>
              <a:gd name="T4" fmla="*/ 2147483646 w 4502"/>
              <a:gd name="T5" fmla="*/ 2147483646 h 688"/>
              <a:gd name="T6" fmla="*/ 0 w 4502"/>
              <a:gd name="T7" fmla="*/ 2147483646 h 688"/>
              <a:gd name="T8" fmla="*/ 0 w 4502"/>
              <a:gd name="T9" fmla="*/ 0 h 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02"/>
              <a:gd name="T16" fmla="*/ 0 h 688"/>
              <a:gd name="T17" fmla="*/ 4502 w 4502"/>
              <a:gd name="T18" fmla="*/ 688 h 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02" h="688">
                <a:moveTo>
                  <a:pt x="0" y="0"/>
                </a:moveTo>
                <a:lnTo>
                  <a:pt x="4501" y="0"/>
                </a:lnTo>
                <a:lnTo>
                  <a:pt x="4501" y="687"/>
                </a:lnTo>
                <a:lnTo>
                  <a:pt x="0" y="6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en-US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15395" y="1738772"/>
            <a:ext cx="664162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1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Key terms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2100" b="1" u="sng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100" b="1" dirty="0">
                <a:latin typeface="Comic Sans MS" panose="030F0702030302020204" pitchFamily="66" charset="0"/>
              </a:rPr>
              <a:t>Core Subjects </a:t>
            </a:r>
            <a:r>
              <a:rPr lang="en-GB" sz="2100" dirty="0">
                <a:latin typeface="Comic Sans MS" panose="030F0702030302020204" pitchFamily="66" charset="0"/>
              </a:rPr>
              <a:t>– English, Maths and Science.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21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sz="2100" b="1" dirty="0">
                <a:latin typeface="Comic Sans MS" panose="030F0702030302020204" pitchFamily="66" charset="0"/>
              </a:rPr>
              <a:t>STEM – </a:t>
            </a:r>
            <a:r>
              <a:rPr lang="en-GB" sz="2100" dirty="0">
                <a:latin typeface="Comic Sans MS" panose="030F0702030302020204" pitchFamily="66" charset="0"/>
              </a:rPr>
              <a:t>Science, Technology, Engineering and Maths.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sz="21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100" b="1" dirty="0">
                <a:latin typeface="Comic Sans MS" panose="030F0702030302020204" pitchFamily="66" charset="0"/>
              </a:rPr>
              <a:t>Engineering - </a:t>
            </a:r>
            <a:r>
              <a:rPr lang="en-GB" sz="2000" dirty="0">
                <a:latin typeface="Comic Sans MS" panose="030F0702030302020204" pitchFamily="66" charset="0"/>
              </a:rPr>
              <a:t>the branch of science and technology concerned with the design, building, and use of engines, machines, and structures.</a:t>
            </a:r>
            <a:endParaRPr lang="en-GB" sz="21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3EBCD-F5AA-4CE1-BB95-9E43427D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33" y="75872"/>
            <a:ext cx="9120406" cy="1347333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C496A184-43FF-48FD-B586-B9C959BF2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37" y="2792736"/>
            <a:ext cx="926308" cy="926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5EDA3-AF1D-47F5-875A-2557190A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29" y="5193892"/>
            <a:ext cx="5512172" cy="2102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B0A26A-B527-47E5-84DE-525F70D3BAFE}"/>
              </a:ext>
            </a:extLst>
          </p:cNvPr>
          <p:cNvSpPr/>
          <p:nvPr/>
        </p:nvSpPr>
        <p:spPr>
          <a:xfrm>
            <a:off x="615628" y="551731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B0C0C"/>
                </a:solidFill>
                <a:latin typeface="GDS Transport"/>
              </a:rPr>
              <a:t>Key stage 4</a:t>
            </a:r>
          </a:p>
          <a:p>
            <a:r>
              <a:rPr lang="en-GB" sz="2400" dirty="0">
                <a:solidFill>
                  <a:srgbClr val="0B0C0C"/>
                </a:solidFill>
                <a:latin typeface="GDS Transport"/>
              </a:rPr>
              <a:t>During key stage 4 (Y10 and 11) most pupils work towards national qualifications - usually GCSEs.</a:t>
            </a:r>
          </a:p>
          <a:p>
            <a:r>
              <a:rPr lang="en-GB" sz="2400" dirty="0">
                <a:solidFill>
                  <a:srgbClr val="0B0C0C"/>
                </a:solidFill>
                <a:latin typeface="GDS Transport"/>
              </a:rPr>
              <a:t>The government sets </a:t>
            </a:r>
            <a:r>
              <a:rPr lang="en-GB" sz="2400" b="1" dirty="0">
                <a:solidFill>
                  <a:srgbClr val="FF0000"/>
                </a:solidFill>
                <a:latin typeface="GDS Transport"/>
              </a:rPr>
              <a:t>compulsory </a:t>
            </a:r>
            <a:r>
              <a:rPr lang="en-GB" sz="2400" dirty="0">
                <a:solidFill>
                  <a:srgbClr val="0B0C0C"/>
                </a:solidFill>
                <a:latin typeface="GDS Transport"/>
              </a:rPr>
              <a:t>national curriculum subjects are the </a:t>
            </a:r>
            <a:r>
              <a:rPr lang="en-GB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DS Transport"/>
              </a:rPr>
              <a:t>‘core’ </a:t>
            </a:r>
            <a:r>
              <a:rPr lang="en-GB" sz="2400" dirty="0">
                <a:solidFill>
                  <a:srgbClr val="0B0C0C"/>
                </a:solidFill>
                <a:latin typeface="GDS Transport"/>
              </a:rPr>
              <a:t>subjects (which must be taken as full subjects) and </a:t>
            </a:r>
            <a:r>
              <a:rPr lang="en-GB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DS Transport"/>
              </a:rPr>
              <a:t>‘foundation</a:t>
            </a:r>
            <a:r>
              <a:rPr lang="en-GB" sz="2400" dirty="0">
                <a:solidFill>
                  <a:srgbClr val="0B0C0C"/>
                </a:solidFill>
                <a:latin typeface="GDS Transport"/>
              </a:rPr>
              <a:t>’ subjects which must be covered in some form.</a:t>
            </a:r>
          </a:p>
          <a:p>
            <a:endParaRPr lang="en-GB" sz="2400" dirty="0">
              <a:solidFill>
                <a:srgbClr val="0B0C0C"/>
              </a:solidFill>
              <a:latin typeface="GDS Transport"/>
            </a:endParaRPr>
          </a:p>
          <a:p>
            <a:r>
              <a:rPr lang="en-GB" sz="2400" b="1" dirty="0">
                <a:solidFill>
                  <a:srgbClr val="0B0C0C"/>
                </a:solidFill>
                <a:latin typeface="GDS Transport"/>
              </a:rPr>
              <a:t>Core subjects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highlight>
                  <a:srgbClr val="FFFF00"/>
                </a:highlight>
                <a:latin typeface="GDS Transport"/>
              </a:rPr>
              <a:t>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highlight>
                  <a:srgbClr val="FFFF00"/>
                </a:highlight>
                <a:latin typeface="GDS Transport"/>
              </a:rPr>
              <a:t>maths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highlight>
                  <a:srgbClr val="FFFF00"/>
                </a:highlight>
                <a:latin typeface="GDS Transport"/>
              </a:rPr>
              <a:t>Science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B0C0C"/>
              </a:solidFill>
              <a:latin typeface="GDS Transport"/>
            </a:endParaRPr>
          </a:p>
          <a:p>
            <a:r>
              <a:rPr lang="en-GB" sz="2400" b="1" dirty="0">
                <a:solidFill>
                  <a:srgbClr val="0B0C0C"/>
                </a:solidFill>
                <a:latin typeface="GDS Transport"/>
              </a:rPr>
              <a:t>Foundation subjects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highlight>
                  <a:srgbClr val="FFFCE5"/>
                </a:highlight>
                <a:latin typeface="GDS Transport"/>
              </a:rPr>
              <a:t>computing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highlight>
                  <a:srgbClr val="FFFCE5"/>
                </a:highlight>
                <a:latin typeface="GDS Transport"/>
              </a:rPr>
              <a:t>physical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0C0C"/>
                </a:solidFill>
                <a:highlight>
                  <a:srgbClr val="FFFCE5"/>
                </a:highlight>
                <a:latin typeface="GDS Transport"/>
              </a:rPr>
              <a:t>PSHRE / citizenship (PSHE combined with elements of RE)</a:t>
            </a:r>
            <a:endParaRPr lang="en-GB" sz="2400" b="0" i="0" dirty="0">
              <a:solidFill>
                <a:srgbClr val="0B0C0C"/>
              </a:solidFill>
              <a:effectLst/>
              <a:highlight>
                <a:srgbClr val="FFFCE5"/>
              </a:highlight>
              <a:latin typeface="GDS Transpor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F9B50-E95B-4636-981B-EF0A288DCD8B}"/>
              </a:ext>
            </a:extLst>
          </p:cNvPr>
          <p:cNvSpPr/>
          <p:nvPr/>
        </p:nvSpPr>
        <p:spPr>
          <a:xfrm>
            <a:off x="4072012" y="5016227"/>
            <a:ext cx="3956468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DS Transport"/>
              </a:rPr>
              <a:t>What do you think these are?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D7001-534B-4708-8787-63525A19B89B}"/>
              </a:ext>
            </a:extLst>
          </p:cNvPr>
          <p:cNvSpPr txBox="1"/>
          <p:nvPr/>
        </p:nvSpPr>
        <p:spPr>
          <a:xfrm>
            <a:off x="203200" y="191691"/>
            <a:ext cx="9416150" cy="563231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Research: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We will now find out more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about why we place such an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emphasis on English, Maths and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Science at school as a core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for entering the work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e</a:t>
            </a:r>
            <a:r>
              <a:rPr kumimoji="0" lang="en-GB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nvironment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 and the kind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of career opportunities offered by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300" kern="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s</a:t>
            </a:r>
            <a:r>
              <a:rPr kumimoji="0" lang="en-GB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tudying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 STEM subjects further.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TARGETED READING!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As you read through the sheet, highlight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+mn-cs"/>
              </a:rPr>
              <a:t>or underline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cs typeface="+mn-cs"/>
              </a:rPr>
              <a:t>three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cs typeface="+mn-cs"/>
              </a:rPr>
              <a:t> key facts in each section</a:t>
            </a:r>
            <a:endParaRPr lang="en-GB" sz="2300" b="1" kern="0" dirty="0">
              <a:solidFill>
                <a:prstClr val="black"/>
              </a:solidFill>
              <a:highlight>
                <a:srgbClr val="FFFF00"/>
              </a:highlight>
              <a:latin typeface="Comic Sans MS" panose="030F0702030302020204" pitchFamily="66" charset="0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300" b="1" kern="0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8230571-758F-4E36-BA88-8AA2CEC5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002">
            <a:off x="5560489" y="507718"/>
            <a:ext cx="3872722" cy="2725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E467683-C664-4BB7-BA50-A4C8928698AE}"/>
              </a:ext>
            </a:extLst>
          </p:cNvPr>
          <p:cNvSpPr/>
          <p:nvPr/>
        </p:nvSpPr>
        <p:spPr>
          <a:xfrm rot="20228274">
            <a:off x="4098617" y="1935117"/>
            <a:ext cx="1651802" cy="448307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5D387286-8576-4FF7-9C8D-F966BE529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08" y="3342412"/>
            <a:ext cx="2086123" cy="20861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84A3EB-FA04-4B69-92FE-2049AE0982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7298" y="5325454"/>
            <a:ext cx="2086124" cy="20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D1038-E87E-4617-96D5-1AB7782EE085}"/>
              </a:ext>
            </a:extLst>
          </p:cNvPr>
          <p:cNvSpPr/>
          <p:nvPr/>
        </p:nvSpPr>
        <p:spPr>
          <a:xfrm>
            <a:off x="255588" y="284237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F0F0F"/>
                </a:solidFill>
                <a:latin typeface="YouTube Sans"/>
              </a:rPr>
              <a:t>Top 10 Stem Careers: </a:t>
            </a:r>
            <a:r>
              <a:rPr lang="en-GB" sz="2000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make a list</a:t>
            </a:r>
            <a:endParaRPr lang="en-GB" sz="2000" b="1" i="0" dirty="0">
              <a:solidFill>
                <a:srgbClr val="0F0F0F"/>
              </a:solidFill>
              <a:effectLst/>
              <a:highlight>
                <a:srgbClr val="FFFF00"/>
              </a:highlight>
              <a:latin typeface="YouTube Sans"/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518319D2-3380-47E5-8CDA-0889DA4188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949" y="684347"/>
            <a:ext cx="9109276" cy="6327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18233D-E096-B389-A6E0-7FCEB25CB6DE}"/>
              </a:ext>
            </a:extLst>
          </p:cNvPr>
          <p:cNvSpPr txBox="1"/>
          <p:nvPr/>
        </p:nvSpPr>
        <p:spPr>
          <a:xfrm>
            <a:off x="399604" y="7042986"/>
            <a:ext cx="84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https://www.youtube.com/watch?v=-sKFHQjZg0s&amp;t=159s&amp;ab_channel=10JawDroppingFacts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6652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514E1784-08E0-4D71-BBBF-7A2D59AC56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892" y="1271811"/>
            <a:ext cx="9160720" cy="56886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BBB525-4D96-40C3-AB7C-518D4A554346}"/>
              </a:ext>
            </a:extLst>
          </p:cNvPr>
          <p:cNvSpPr/>
          <p:nvPr/>
        </p:nvSpPr>
        <p:spPr>
          <a:xfrm>
            <a:off x="543620" y="335707"/>
            <a:ext cx="4883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F0F0F"/>
                </a:solidFill>
                <a:latin typeface="YouTube Sans"/>
              </a:rPr>
              <a:t>Women in STEM</a:t>
            </a:r>
          </a:p>
          <a:p>
            <a:r>
              <a:rPr lang="en-GB" sz="2000" b="1" i="0" dirty="0">
                <a:solidFill>
                  <a:srgbClr val="0F0F0F"/>
                </a:solidFill>
                <a:effectLst/>
                <a:highlight>
                  <a:srgbClr val="FFFF00"/>
                </a:highlight>
                <a:latin typeface="YouTube Sans"/>
              </a:rPr>
              <a:t>Why careers in STEM </a:t>
            </a:r>
            <a:r>
              <a:rPr lang="en-GB" sz="2000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are open to everybody</a:t>
            </a:r>
            <a:endParaRPr lang="en-GB" sz="2000" b="1" i="0" dirty="0">
              <a:solidFill>
                <a:srgbClr val="0F0F0F"/>
              </a:solidFill>
              <a:effectLst/>
              <a:highlight>
                <a:srgbClr val="FFFF00"/>
              </a:highlight>
              <a:latin typeface="YouTube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1626B-D984-B15F-2748-293146E9DF85}"/>
              </a:ext>
            </a:extLst>
          </p:cNvPr>
          <p:cNvSpPr txBox="1"/>
          <p:nvPr/>
        </p:nvSpPr>
        <p:spPr>
          <a:xfrm>
            <a:off x="183580" y="7019151"/>
            <a:ext cx="7128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https://www.youtube.com/watch?v=K_jwslpAZhI&amp;ab_channel=bournemouthuni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032140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iculumSubject xmlns="b44dea91-6eb0-4ed1-8be0-f818cffa15ad">PSHE</CurriculumSubject>
    <n69baf50b3f74e14bf9189acbc2a4d83 xmlns="b44dea91-6eb0-4ed1-8be0-f818cffa15ad">
      <Terms xmlns="http://schemas.microsoft.com/office/infopath/2007/PartnerControls"/>
    </n69baf50b3f74e14bf9189acbc2a4d83>
    <PersonalIdentificationData xmlns="b44dea91-6eb0-4ed1-8be0-f818cffa15ad" xsi:nil="true"/>
    <TaxCatchAll xmlns="b44dea91-6eb0-4ed1-8be0-f818cffa15ad" xsi:nil="true"/>
    <m15f08b6654a4f7e9ccf4363048f0379 xmlns="b44dea91-6eb0-4ed1-8be0-f818cffa15ad">
      <Terms xmlns="http://schemas.microsoft.com/office/infopath/2007/PartnerControls"/>
    </m15f08b6654a4f7e9ccf4363048f0379>
    <KeyStage xmlns="b44dea91-6eb0-4ed1-8be0-f818cffa15ad" xsi:nil="true"/>
    <Year xmlns="b44dea91-6eb0-4ed1-8be0-f818cffa15ad" xsi:nil="true"/>
    <Lesson xmlns="b44dea91-6eb0-4ed1-8be0-f818cffa15ad" xsi:nil="true"/>
    <CustomTags xmlns="b44dea91-6eb0-4ed1-8be0-f818cffa15ad" xsi:nil="true"/>
    <oa8e3794c0be4d2ea676b4a4e4e60579 xmlns="b44dea91-6eb0-4ed1-8be0-f818cffa15ad">
      <Terms xmlns="http://schemas.microsoft.com/office/infopath/2007/PartnerControls"/>
    </oa8e3794c0be4d2ea676b4a4e4e60579>
    <ie0a2b78d8824d548a96299eb7921798 xmlns="b44dea91-6eb0-4ed1-8be0-f818cffa15ad">
      <Terms xmlns="http://schemas.microsoft.com/office/infopath/2007/PartnerControls"/>
    </ie0a2b78d8824d548a96299eb7921798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BC9D2044B1A478C2F84A1D5F0D7FA" ma:contentTypeVersion="23" ma:contentTypeDescription="Create a new document." ma:contentTypeScope="" ma:versionID="f84bc73aea298122d9c4cf0f409adacc">
  <xsd:schema xmlns:xsd="http://www.w3.org/2001/XMLSchema" xmlns:xs="http://www.w3.org/2001/XMLSchema" xmlns:p="http://schemas.microsoft.com/office/2006/metadata/properties" xmlns:ns2="b44dea91-6eb0-4ed1-8be0-f818cffa15ad" xmlns:ns3="f68165ef-07f5-4f43-a341-e5b1b40aa0f2" targetNamespace="http://schemas.microsoft.com/office/2006/metadata/properties" ma:root="true" ma:fieldsID="c28fabdd030306778fb9a5ec015b244b" ns2:_="" ns3:_="">
    <xsd:import namespace="b44dea91-6eb0-4ed1-8be0-f818cffa15ad"/>
    <xsd:import namespace="f68165ef-07f5-4f43-a341-e5b1b40aa0f2"/>
    <xsd:element name="properties">
      <xsd:complexType>
        <xsd:sequence>
          <xsd:element name="documentManagement">
            <xsd:complexType>
              <xsd:all>
                <xsd:element ref="ns2:oa8e3794c0be4d2ea676b4a4e4e60579" minOccurs="0"/>
                <xsd:element ref="ns2:TaxCatchAll" minOccurs="0"/>
                <xsd:element ref="ns2:m15f08b6654a4f7e9ccf4363048f0379" minOccurs="0"/>
                <xsd:element ref="ns2:ie0a2b78d8824d548a96299eb7921798" minOccurs="0"/>
                <xsd:element ref="ns2:n69baf50b3f74e14bf9189acbc2a4d83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Billing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dea91-6eb0-4ed1-8be0-f818cffa15ad" elementFormDefault="qualified">
    <xsd:import namespace="http://schemas.microsoft.com/office/2006/documentManagement/types"/>
    <xsd:import namespace="http://schemas.microsoft.com/office/infopath/2007/PartnerControls"/>
    <xsd:element name="oa8e3794c0be4d2ea676b4a4e4e60579" ma:index="9" nillable="true" ma:taxonomy="true" ma:internalName="oa8e3794c0be4d2ea676b4a4e4e60579" ma:taxonomyFieldName="Topic" ma:displayName="Topic" ma:fieldId="{8a8e3794-c0be-4d2e-a676-b4a4e4e60579}" ma:sspId="15dfd691-d440-46c1-9855-79c82727649a" ma:termSetId="896e731a-b3b5-45f4-b7dc-f366657ad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a450866-5529-4bf1-95d0-92f693e6f70b}" ma:internalName="TaxCatchAll" ma:showField="CatchAllData" ma:web="b44dea91-6eb0-4ed1-8be0-f818cffa15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5f08b6654a4f7e9ccf4363048f0379" ma:index="12" nillable="true" ma:taxonomy="true" ma:internalName="m15f08b6654a4f7e9ccf4363048f0379" ma:taxonomyFieldName="Exam_x0020_Board" ma:displayName="Exam Board" ma:fieldId="{615f08b6-654a-4f7e-9ccf-4363048f0379}" ma:sspId="15dfd691-d440-46c1-9855-79c82727649a" ma:termSetId="f3a22e48-e919-46b0-85a3-b27e47bfca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0a2b78d8824d548a96299eb7921798" ma:index="14" nillable="true" ma:taxonomy="true" ma:internalName="ie0a2b78d8824d548a96299eb7921798" ma:taxonomyFieldName="Week" ma:displayName="Week" ma:fieldId="{2e0a2b78-d882-4d54-8a96-299eb7921798}" ma:sspId="15dfd691-d440-46c1-9855-79c82727649a" ma:termSetId="03747521-a68d-4233-ab86-996687b4c2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9baf50b3f74e14bf9189acbc2a4d83" ma:index="16" nillable="true" ma:taxonomy="true" ma:internalName="n69baf50b3f74e14bf9189acbc2a4d83" ma:taxonomyFieldName="Term" ma:displayName="Term" ma:fieldId="{769baf50-b3f7-4e14-bf91-89acbc2a4d83}" ma:sspId="15dfd691-d440-46c1-9855-79c82727649a" ma:termSetId="2abd3c01-56a7-479e-b06a-e0d904552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internalName="Key_x0020_Stage">
      <xsd:simpleType>
        <xsd:restriction base="dms:Text"/>
      </xsd:simpleType>
    </xsd:element>
    <xsd:element name="Year" ma:index="19" nillable="true" ma:displayName="Year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PSH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65ef-07f5-4f43-a341-e5b1b40aa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56424E-3F33-434F-8A41-03A1CE0A650F}">
  <ds:schemaRefs>
    <ds:schemaRef ds:uri="http://schemas.microsoft.com/office/2006/metadata/properties"/>
    <ds:schemaRef ds:uri="http://schemas.microsoft.com/office/infopath/2007/PartnerControls"/>
    <ds:schemaRef ds:uri="b44dea91-6eb0-4ed1-8be0-f818cffa15ad"/>
  </ds:schemaRefs>
</ds:datastoreItem>
</file>

<file path=customXml/itemProps2.xml><?xml version="1.0" encoding="utf-8"?>
<ds:datastoreItem xmlns:ds="http://schemas.openxmlformats.org/officeDocument/2006/customXml" ds:itemID="{120CC429-641F-4B55-8DC0-383E206FAA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46FAF-F780-4872-A9D5-9F5316FD4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dea91-6eb0-4ed1-8be0-f818cffa15ad"/>
    <ds:schemaRef ds:uri="f68165ef-07f5-4f43-a341-e5b1b40aa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370</Words>
  <Application>Microsoft Macintosh PowerPoint</Application>
  <PresentationFormat>Custom</PresentationFormat>
  <Paragraphs>53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GDS Transport</vt:lpstr>
      <vt:lpstr>Comic Sans MS</vt:lpstr>
      <vt:lpstr>YouTube Sans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Merck &amp; Co.,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Cotterill</dc:creator>
  <cp:keywords>pshe resources</cp:keywords>
  <cp:lastModifiedBy>P Keylock (NSG)</cp:lastModifiedBy>
  <cp:revision>558</cp:revision>
  <cp:lastPrinted>2025-01-16T12:29:59Z</cp:lastPrinted>
  <dcterms:created xsi:type="dcterms:W3CDTF">2012-06-25T08:27:51Z</dcterms:created>
  <dcterms:modified xsi:type="dcterms:W3CDTF">2026-06-25T13:16:22Z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14800.0000000000</vt:lpwstr>
  </property>
  <property fmtid="{D5CDD505-2E9C-101B-9397-08002B2CF9AE}" pid="3" name="ContentTypeId">
    <vt:lpwstr>0x010100410BC9D2044B1A478C2F84A1D5F0D7FA</vt:lpwstr>
  </property>
  <property fmtid="{D5CDD505-2E9C-101B-9397-08002B2CF9AE}" pid="4" name="Exam_x0020_Board">
    <vt:lpwstr/>
  </property>
  <property fmtid="{D5CDD505-2E9C-101B-9397-08002B2CF9AE}" pid="5" name="Topic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</Properties>
</file>