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78" r:id="rId5"/>
    <p:sldId id="262" r:id="rId6"/>
    <p:sldId id="263" r:id="rId7"/>
    <p:sldId id="284" r:id="rId8"/>
    <p:sldId id="259" r:id="rId9"/>
    <p:sldId id="265" r:id="rId10"/>
    <p:sldId id="280" r:id="rId11"/>
    <p:sldId id="272" r:id="rId12"/>
    <p:sldId id="287" r:id="rId13"/>
    <p:sldId id="288" r:id="rId14"/>
    <p:sldId id="273" r:id="rId1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FB87D-5471-418B-A84C-D5CCCEAE19B3}" v="14" dt="2026-02-04T17:52:31.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660"/>
  </p:normalViewPr>
  <p:slideViewPr>
    <p:cSldViewPr snapToGrid="0">
      <p:cViewPr varScale="1">
        <p:scale>
          <a:sx n="105" d="100"/>
          <a:sy n="105" d="100"/>
        </p:scale>
        <p:origin x="68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80560D5-FBFC-4E7D-9ED1-7905C36428A2}" type="datetimeFigureOut">
              <a:rPr lang="en-GB" smtClean="0"/>
              <a:t>05/02/2026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EA92902-A3A5-42E6-8BF9-B1512C3FA7AC}" type="slidenum">
              <a:rPr lang="en-GB" smtClean="0"/>
              <a:t>‹#›</a:t>
            </a:fld>
            <a:endParaRPr lang="en-GB"/>
          </a:p>
        </p:txBody>
      </p:sp>
    </p:spTree>
    <p:extLst>
      <p:ext uri="{BB962C8B-B14F-4D97-AF65-F5344CB8AC3E}">
        <p14:creationId xmlns:p14="http://schemas.microsoft.com/office/powerpoint/2010/main" val="249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1123908385"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vimeo.com/1124852577" TargetMode="External"/><Relationship Id="rId5" Type="http://schemas.openxmlformats.org/officeDocument/2006/relationships/hyperlink" Target="https://vimeo.com/1124852290" TargetMode="External"/><Relationship Id="rId4" Type="http://schemas.openxmlformats.org/officeDocument/2006/relationships/hyperlink" Target="https://vimeo.com/112391112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You can see on the screen the statement ‘An apprenticeship is a real job’.</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Calibri Light" panose="020F0302020204030204" pitchFamily="34" charset="0"/>
              <a:buChar char="-"/>
              <a:tabLst/>
              <a:defRPr/>
            </a:pPr>
            <a:r>
              <a:rPr lang="en-GB" sz="800" kern="100" dirty="0">
                <a:effectLst/>
                <a:latin typeface="Calibri Light" panose="020F0302020204030204" pitchFamily="34" charset="0"/>
                <a:ea typeface="Aptos" panose="020B0004020202020204" pitchFamily="34" charset="0"/>
              </a:rPr>
              <a:t>On the screen you can see some of the things a ‘real job’ involves</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You’re paid a salary</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You have real responsibilities and tasks to do </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You have a contract of employment and are an employee just like anyone else</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There are application processes that vary from employer to employer</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You learn by doing your job and from your colleagues</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You get valuable experience of the workplace</a:t>
            </a:r>
            <a:br>
              <a:rPr lang="en-GB" sz="800" kern="100" dirty="0">
                <a:effectLst/>
                <a:latin typeface="Calibri Light" panose="020F0302020204030204" pitchFamily="34" charset="0"/>
                <a:ea typeface="Aptos" panose="020B0004020202020204" pitchFamily="34" charset="0"/>
              </a:rPr>
            </a:br>
            <a:r>
              <a:rPr lang="en-GB" sz="800" kern="100" dirty="0">
                <a:effectLst/>
                <a:latin typeface="Calibri Light" panose="020F0302020204030204" pitchFamily="34" charset="0"/>
                <a:ea typeface="Aptos" panose="020B0004020202020204" pitchFamily="34" charset="0"/>
              </a:rPr>
              <a:t>- You are part of a team</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All of these things are also true about apprenticeships! </a:t>
            </a:r>
          </a:p>
          <a:p>
            <a:pPr marL="342900" lvl="0" indent="-342900">
              <a:buFont typeface="Symbol" panose="05050102010706020507" pitchFamily="18" charset="2"/>
              <a:buChar char=""/>
            </a:pP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But does anyone know how an apprenticeship is </a:t>
            </a:r>
            <a:r>
              <a:rPr lang="en-GB" sz="800" i="1" kern="100" dirty="0">
                <a:effectLst/>
                <a:latin typeface="Calibri Light" panose="020F0302020204030204" pitchFamily="34" charset="0"/>
                <a:ea typeface="Aptos" panose="020B0004020202020204" pitchFamily="34" charset="0"/>
              </a:rPr>
              <a:t>DIFFERENT</a:t>
            </a:r>
            <a:r>
              <a:rPr lang="en-GB" sz="800" kern="100" dirty="0">
                <a:effectLst/>
                <a:latin typeface="Calibri Light" panose="020F0302020204030204" pitchFamily="34" charset="0"/>
                <a:ea typeface="Aptos" panose="020B0004020202020204" pitchFamily="34" charset="0"/>
              </a:rPr>
              <a:t> to a real job?</a:t>
            </a:r>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2</a:t>
            </a:fld>
            <a:endParaRPr lang="en-GB"/>
          </a:p>
        </p:txBody>
      </p:sp>
    </p:spTree>
    <p:extLst>
      <p:ext uri="{BB962C8B-B14F-4D97-AF65-F5344CB8AC3E}">
        <p14:creationId xmlns:p14="http://schemas.microsoft.com/office/powerpoint/2010/main" val="3281989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If you’re doing an apprenticeship, as well as all the ‘</a:t>
            </a:r>
            <a:r>
              <a:rPr lang="en-GB" sz="800" i="1" kern="100" dirty="0">
                <a:effectLst/>
                <a:latin typeface="Calibri Light" panose="020F0302020204030204" pitchFamily="34" charset="0"/>
                <a:ea typeface="Aptos" panose="020B0004020202020204" pitchFamily="34" charset="0"/>
              </a:rPr>
              <a:t>real job</a:t>
            </a:r>
            <a:r>
              <a:rPr lang="en-GB" sz="800" kern="100" dirty="0">
                <a:effectLst/>
                <a:latin typeface="Calibri Light" panose="020F0302020204030204" pitchFamily="34" charset="0"/>
                <a:ea typeface="Aptos" panose="020B0004020202020204" pitchFamily="34" charset="0"/>
              </a:rPr>
              <a:t>’ things we’ve just covered, you also </a:t>
            </a:r>
            <a:r>
              <a:rPr lang="en-GB" sz="800" b="1" i="1" u="sng" kern="100" dirty="0">
                <a:effectLst/>
                <a:latin typeface="Calibri Light" panose="020F0302020204030204" pitchFamily="34" charset="0"/>
                <a:ea typeface="Aptos" panose="020B0004020202020204" pitchFamily="34" charset="0"/>
              </a:rPr>
              <a:t>LEARN and gain new skills</a:t>
            </a:r>
            <a:r>
              <a:rPr lang="en-GB" sz="800" kern="100" dirty="0">
                <a:effectLst/>
                <a:latin typeface="Calibri Light" panose="020F0302020204030204" pitchFamily="34" charset="0"/>
                <a:ea typeface="Aptos" panose="020B0004020202020204" pitchFamily="34" charset="0"/>
              </a:rPr>
              <a:t> at the same time. </a:t>
            </a:r>
          </a:p>
          <a:p>
            <a:pPr marL="342900" lvl="0" indent="-342900">
              <a:buFont typeface="Symbol" panose="05050102010706020507" pitchFamily="18" charset="2"/>
              <a:buChar char=""/>
            </a:pP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But how does this work and what else is important to know about apprenticeships?</a:t>
            </a:r>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3</a:t>
            </a:fld>
            <a:endParaRPr lang="en-GB"/>
          </a:p>
        </p:txBody>
      </p:sp>
    </p:spTree>
    <p:extLst>
      <p:ext uri="{BB962C8B-B14F-4D97-AF65-F5344CB8AC3E}">
        <p14:creationId xmlns:p14="http://schemas.microsoft.com/office/powerpoint/2010/main" val="1118719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981DB-665D-CD43-CBBC-D1B245FD5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CC465-8D5B-8CE8-942E-EE3A3D5EB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078B8C-4427-1D1E-C617-92773E3FBB19}"/>
              </a:ext>
            </a:extLst>
          </p:cNvPr>
          <p:cNvSpPr>
            <a:spLocks noGrp="1"/>
          </p:cNvSpPr>
          <p:nvPr>
            <p:ph type="body" idx="1"/>
          </p:nvPr>
        </p:nvSpPr>
        <p:spPr/>
        <p:txBody>
          <a:bodyPr/>
          <a:lstStyle/>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If you’re doing an apprenticeship, as well as all the ‘</a:t>
            </a:r>
            <a:r>
              <a:rPr lang="en-GB" sz="800" i="1" kern="100" dirty="0">
                <a:effectLst/>
                <a:latin typeface="Calibri Light" panose="020F0302020204030204" pitchFamily="34" charset="0"/>
                <a:ea typeface="Aptos" panose="020B0004020202020204" pitchFamily="34" charset="0"/>
              </a:rPr>
              <a:t>real job</a:t>
            </a:r>
            <a:r>
              <a:rPr lang="en-GB" sz="800" kern="100" dirty="0">
                <a:effectLst/>
                <a:latin typeface="Calibri Light" panose="020F0302020204030204" pitchFamily="34" charset="0"/>
                <a:ea typeface="Aptos" panose="020B0004020202020204" pitchFamily="34" charset="0"/>
              </a:rPr>
              <a:t>’ things we’ve just covered, you also </a:t>
            </a:r>
            <a:r>
              <a:rPr lang="en-GB" sz="800" b="1" i="1" u="sng" kern="100" dirty="0">
                <a:effectLst/>
                <a:latin typeface="Calibri Light" panose="020F0302020204030204" pitchFamily="34" charset="0"/>
                <a:ea typeface="Aptos" panose="020B0004020202020204" pitchFamily="34" charset="0"/>
              </a:rPr>
              <a:t>LEARN and gain new skills</a:t>
            </a:r>
            <a:r>
              <a:rPr lang="en-GB" sz="800" kern="100" dirty="0">
                <a:effectLst/>
                <a:latin typeface="Calibri Light" panose="020F0302020204030204" pitchFamily="34" charset="0"/>
                <a:ea typeface="Aptos" panose="020B0004020202020204" pitchFamily="34" charset="0"/>
              </a:rPr>
              <a:t> at the same time. </a:t>
            </a:r>
          </a:p>
          <a:p>
            <a:pPr marL="342900" lvl="0" indent="-342900">
              <a:buFont typeface="Symbol" panose="05050102010706020507" pitchFamily="18" charset="2"/>
              <a:buChar char=""/>
            </a:pP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But how does this work and what else is important to know about apprenticeships?</a:t>
            </a:r>
          </a:p>
          <a:p>
            <a:endParaRPr lang="en-GB" sz="800" dirty="0"/>
          </a:p>
        </p:txBody>
      </p:sp>
      <p:sp>
        <p:nvSpPr>
          <p:cNvPr id="4" name="Slide Number Placeholder 3">
            <a:extLst>
              <a:ext uri="{FF2B5EF4-FFF2-40B4-BE49-F238E27FC236}">
                <a16:creationId xmlns:a16="http://schemas.microsoft.com/office/drawing/2014/main" id="{434BB27C-1175-2798-8AC1-E8C279C6C112}"/>
              </a:ext>
            </a:extLst>
          </p:cNvPr>
          <p:cNvSpPr>
            <a:spLocks noGrp="1"/>
          </p:cNvSpPr>
          <p:nvPr>
            <p:ph type="sldNum" sz="quarter" idx="5"/>
          </p:nvPr>
        </p:nvSpPr>
        <p:spPr/>
        <p:txBody>
          <a:bodyPr/>
          <a:lstStyle/>
          <a:p>
            <a:fld id="{BD132274-FC53-4070-A309-80F08091EFE7}" type="slidenum">
              <a:rPr lang="en-GB" smtClean="0"/>
              <a:t>4</a:t>
            </a:fld>
            <a:endParaRPr lang="en-GB"/>
          </a:p>
        </p:txBody>
      </p:sp>
    </p:spTree>
    <p:extLst>
      <p:ext uri="{BB962C8B-B14F-4D97-AF65-F5344CB8AC3E}">
        <p14:creationId xmlns:p14="http://schemas.microsoft.com/office/powerpoint/2010/main" val="411980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t>The next option we are going to discuss today is </a:t>
            </a:r>
            <a:r>
              <a:rPr lang="en-GB" sz="800" b="1" dirty="0"/>
              <a:t>T Levels</a:t>
            </a:r>
            <a:r>
              <a:rPr lang="en-GB" sz="800" dirty="0"/>
              <a:t>. </a:t>
            </a:r>
            <a:endParaRPr lang="en-GB" sz="800" kern="100" dirty="0">
              <a:effectLst/>
              <a:latin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kern="100" dirty="0">
              <a:effectLst/>
              <a:latin typeface="Calibri Light" panose="020F0302020204030204" pitchFamily="34" charset="0"/>
              <a:ea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00" dirty="0">
                <a:effectLst/>
                <a:latin typeface="Calibri Light" panose="020F0302020204030204" pitchFamily="34" charset="0"/>
                <a:ea typeface="Aptos" panose="020B0004020202020204" pitchFamily="34" charset="0"/>
              </a:rPr>
              <a:t>You will have almost certainly heard of A-levels, but there is a brilliant technical option you can take after your GCSEs called T Levels.</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6</a:t>
            </a:fld>
            <a:endParaRPr lang="en-GB"/>
          </a:p>
        </p:txBody>
      </p:sp>
    </p:spTree>
    <p:extLst>
      <p:ext uri="{BB962C8B-B14F-4D97-AF65-F5344CB8AC3E}">
        <p14:creationId xmlns:p14="http://schemas.microsoft.com/office/powerpoint/2010/main" val="387732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GB" sz="800" i="1" kern="100" dirty="0">
                <a:effectLst/>
                <a:latin typeface="Calibri Light" panose="020F0302020204030204" pitchFamily="34" charset="0"/>
                <a:ea typeface="Aptos" panose="020B0004020202020204" pitchFamily="34" charset="0"/>
              </a:rPr>
              <a:t>(Speaker note: Please click for animation – circles will appear individually)</a:t>
            </a:r>
            <a:br>
              <a:rPr lang="en-GB" sz="800" i="1"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T Levels are a two-year course for people aged 16-19, designed as a technical alternative to A-levels.</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T Levels are really unique compared to other post-16 options, because you spend 80% of your time in the classroom, but 20% of your course is spent on an industry work placement – around 45 days.</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You take one T Level, but it’s equivalent in size to 3 A-levels and when you complete it, you get allocated UCAS points in the same way.</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T Levels have the real career focus and industry alignment we spoke about earlier because they have been designed with employers from all the relevant industries to ensure they teach students exactly the right skills they need to be work ready. And the industry placement means T Level students gain valuable workplace experience, adding to their employability. </a:t>
            </a:r>
            <a:br>
              <a:rPr lang="en-GB" sz="800" kern="100" dirty="0">
                <a:effectLst/>
                <a:latin typeface="Calibri Light" panose="020F0302020204030204" pitchFamily="34" charset="0"/>
                <a:ea typeface="Aptos" panose="020B0004020202020204" pitchFamily="34" charset="0"/>
              </a:rPr>
            </a:br>
            <a:endParaRPr lang="en-GB" sz="800" kern="100" dirty="0">
              <a:effectLst/>
              <a:latin typeface="Calibri Light" panose="020F0302020204030204" pitchFamily="34" charset="0"/>
              <a:ea typeface="Aptos" panose="020B0004020202020204" pitchFamily="34" charset="0"/>
            </a:endParaRPr>
          </a:p>
          <a:p>
            <a:pPr marL="342900" lvl="0" indent="-342900">
              <a:buFont typeface="Symbol" panose="05050102010706020507" pitchFamily="18" charset="2"/>
              <a:buChar char=""/>
            </a:pPr>
            <a:r>
              <a:rPr lang="en-GB" sz="800" kern="100" dirty="0">
                <a:effectLst/>
                <a:latin typeface="Calibri Light" panose="020F0302020204030204" pitchFamily="34" charset="0"/>
                <a:ea typeface="Aptos" panose="020B0004020202020204" pitchFamily="34" charset="0"/>
              </a:rPr>
              <a:t>There are currently 21 different T level subjects you can take, and you can see these on the next slide.</a:t>
            </a:r>
          </a:p>
          <a:p>
            <a:pPr marL="342900" lvl="0" indent="-342900">
              <a:buFont typeface="Symbol" panose="05050102010706020507" pitchFamily="18" charset="2"/>
              <a:buChar char=""/>
            </a:pPr>
            <a:endParaRPr lang="en-GB" sz="800" kern="100" dirty="0">
              <a:effectLst/>
              <a:latin typeface="Calibri Light" panose="020F0302020204030204" pitchFamily="34" charset="0"/>
            </a:endParaRPr>
          </a:p>
          <a:p>
            <a:pPr marL="342900" lvl="0" indent="-342900">
              <a:buFont typeface="Symbol" panose="05050102010706020507" pitchFamily="18" charset="2"/>
              <a:buChar char=""/>
            </a:pPr>
            <a:r>
              <a:rPr lang="en-GB" sz="800" dirty="0"/>
              <a:t>After finishing your T Level, you could go straight into a job, start an apprenticeship, go onto an HTQ, or apply to university.</a:t>
            </a:r>
          </a:p>
        </p:txBody>
      </p:sp>
      <p:sp>
        <p:nvSpPr>
          <p:cNvPr id="4" name="Slide Number Placeholder 3"/>
          <p:cNvSpPr>
            <a:spLocks noGrp="1"/>
          </p:cNvSpPr>
          <p:nvPr>
            <p:ph type="sldNum" sz="quarter" idx="5"/>
          </p:nvPr>
        </p:nvSpPr>
        <p:spPr/>
        <p:txBody>
          <a:bodyPr/>
          <a:lstStyle/>
          <a:p>
            <a:fld id="{BD132274-FC53-4070-A309-80F08091EFE7}" type="slidenum">
              <a:rPr lang="en-GB" smtClean="0"/>
              <a:t>7</a:t>
            </a:fld>
            <a:endParaRPr lang="en-GB"/>
          </a:p>
        </p:txBody>
      </p:sp>
    </p:spTree>
    <p:extLst>
      <p:ext uri="{BB962C8B-B14F-4D97-AF65-F5344CB8AC3E}">
        <p14:creationId xmlns:p14="http://schemas.microsoft.com/office/powerpoint/2010/main" val="3395649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kern="100" dirty="0">
                <a:effectLst/>
                <a:latin typeface="Calibri Light" panose="020F0302020204030204" pitchFamily="34" charset="0"/>
                <a:ea typeface="Aptos" panose="020B0004020202020204" pitchFamily="34" charset="0"/>
              </a:rPr>
              <a:t>There are 21 different T Level subjects you can take and you can see them on the screen.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kern="100" dirty="0">
              <a:effectLst/>
              <a:latin typeface="Calibri Light" panose="020F0302020204030204" pitchFamily="34" charset="0"/>
              <a:ea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kern="100" dirty="0">
                <a:effectLst/>
                <a:latin typeface="Calibri Light" panose="020F0302020204030204" pitchFamily="34" charset="0"/>
                <a:ea typeface="Aptos" panose="020B0004020202020204" pitchFamily="34" charset="0"/>
              </a:rPr>
              <a:t>You can also hopefully see that they span a wide range of subjects and sectors – from animal care and agriculture, through to accounting and marketing.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b="0" kern="100" dirty="0">
              <a:effectLst/>
              <a:latin typeface="Calibri Light" panose="020F0302020204030204" pitchFamily="34" charset="0"/>
              <a:ea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b="0" kern="100" dirty="0">
                <a:effectLst/>
                <a:latin typeface="Calibri Light" panose="020F0302020204030204" pitchFamily="34" charset="0"/>
                <a:ea typeface="Aptos" panose="020B0004020202020204" pitchFamily="34" charset="0"/>
              </a:rPr>
              <a:t>It is really important to check which are available at providers local to you. T Levels were launched in 2020 so are still rolling out in schools and colleges across the country. You can check by looking on the Find a T Level page on the T Levels website by putting in your postcode.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kern="100" dirty="0">
              <a:effectLst/>
              <a:latin typeface="Calibri Light" panose="020F0302020204030204" pitchFamily="34" charset="0"/>
              <a:ea typeface="Aptos" panose="020B00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00" dirty="0">
                <a:effectLst/>
                <a:latin typeface="Calibri Light" panose="020F0302020204030204" pitchFamily="34" charset="0"/>
                <a:ea typeface="Aptos" panose="020B0004020202020204" pitchFamily="34" charset="0"/>
              </a:rPr>
              <a:t>We’re going to watch a short film(s) now, so you can hear directly from T Level students about their experience.</a:t>
            </a:r>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8</a:t>
            </a:fld>
            <a:endParaRPr lang="en-GB"/>
          </a:p>
        </p:txBody>
      </p:sp>
    </p:spTree>
    <p:extLst>
      <p:ext uri="{BB962C8B-B14F-4D97-AF65-F5344CB8AC3E}">
        <p14:creationId xmlns:p14="http://schemas.microsoft.com/office/powerpoint/2010/main" val="3653105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800" i="1" kern="100" dirty="0">
                <a:effectLst/>
                <a:latin typeface="Calibri Light" panose="020F0302020204030204" pitchFamily="34" charset="0"/>
                <a:ea typeface="Aptos" panose="020B0004020202020204" pitchFamily="34" charset="0"/>
              </a:rPr>
              <a:t>(Speaker note: </a:t>
            </a:r>
            <a:r>
              <a:rPr lang="en-GB" sz="800" b="0" i="1" kern="100" dirty="0">
                <a:effectLst/>
                <a:latin typeface="Calibri Light" panose="020F0302020204030204" pitchFamily="34" charset="0"/>
                <a:ea typeface="Aptos" panose="020B0004020202020204" pitchFamily="34" charset="0"/>
              </a:rPr>
              <a:t>There are five T Level student films on these slides - select one or more options that best suit your students and learning environment.</a:t>
            </a:r>
          </a:p>
          <a:p>
            <a:pPr>
              <a:buNone/>
            </a:pPr>
            <a:r>
              <a:rPr lang="en-GB" sz="800" b="0" i="1" kern="100" dirty="0">
                <a:effectLst/>
                <a:latin typeface="Calibri Light" panose="020F0302020204030204" pitchFamily="34" charset="0"/>
                <a:ea typeface="Aptos" panose="020B0004020202020204" pitchFamily="34" charset="0"/>
              </a:rPr>
              <a:t>These slides could also be left out and the links shared with students to explore independently.</a:t>
            </a:r>
          </a:p>
          <a:p>
            <a:pPr>
              <a:buNone/>
            </a:pPr>
            <a:r>
              <a:rPr lang="en-GB" sz="800" b="0" i="1" kern="100" dirty="0">
                <a:effectLst/>
                <a:latin typeface="Calibri Light" panose="020F0302020204030204" pitchFamily="34" charset="0"/>
                <a:ea typeface="Aptos" panose="020B0004020202020204" pitchFamily="34" charset="0"/>
              </a:rPr>
              <a:t>Please note that Joseph’s film also includes an HTQ student, Harrison.)</a:t>
            </a:r>
          </a:p>
          <a:p>
            <a:pPr>
              <a:buNone/>
            </a:pPr>
            <a:endParaRPr lang="en-GB" sz="800" b="1" i="1" kern="100" dirty="0">
              <a:effectLst/>
              <a:latin typeface="Calibri Light" panose="020F0302020204030204" pitchFamily="34" charset="0"/>
              <a:ea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800" kern="1200" dirty="0">
                <a:solidFill>
                  <a:schemeClr val="tx1"/>
                </a:solidFill>
                <a:effectLst/>
                <a:latin typeface="+mn-lt"/>
                <a:ea typeface="+mn-ea"/>
                <a:cs typeface="+mn-cs"/>
              </a:rPr>
              <a:t>Sydney (Construction, Design, Planning and Surveying T Level): </a:t>
            </a:r>
            <a:r>
              <a:rPr lang="en-GB" sz="800" u="sng" kern="1200" dirty="0">
                <a:solidFill>
                  <a:schemeClr val="tx1"/>
                </a:solidFill>
                <a:effectLst/>
                <a:latin typeface="+mn-lt"/>
                <a:ea typeface="+mn-ea"/>
                <a:cs typeface="+mn-cs"/>
                <a:hlinkClick r:id="rId3"/>
              </a:rPr>
              <a:t>https://vimeo.com/1123908385</a:t>
            </a:r>
            <a:endParaRPr lang="en-GB" sz="800" kern="1200" dirty="0">
              <a:solidFill>
                <a:schemeClr val="tx1"/>
              </a:solidFill>
              <a:effectLst/>
              <a:latin typeface="+mn-lt"/>
              <a:ea typeface="+mn-ea"/>
              <a:cs typeface="+mn-cs"/>
            </a:endParaRPr>
          </a:p>
          <a:p>
            <a:r>
              <a:rPr lang="en-GB" sz="800" kern="1200" dirty="0">
                <a:solidFill>
                  <a:schemeClr val="tx1"/>
                </a:solidFill>
                <a:effectLst/>
                <a:latin typeface="+mn-lt"/>
                <a:ea typeface="+mn-ea"/>
                <a:cs typeface="+mn-cs"/>
              </a:rPr>
              <a:t>Dawn (Design and Development for Engineering and Manufacturing T Level): </a:t>
            </a:r>
            <a:r>
              <a:rPr lang="en-GB" sz="800" u="sng" kern="1200" dirty="0">
                <a:solidFill>
                  <a:schemeClr val="tx1"/>
                </a:solidFill>
                <a:effectLst/>
                <a:latin typeface="+mn-lt"/>
                <a:ea typeface="+mn-ea"/>
                <a:cs typeface="+mn-cs"/>
                <a:hlinkClick r:id="rId4"/>
              </a:rPr>
              <a:t>https://vimeo.com/1123911126</a:t>
            </a:r>
            <a:endParaRPr lang="en-GB" sz="800" u="sng" kern="1200" dirty="0">
              <a:solidFill>
                <a:schemeClr val="tx1"/>
              </a:solidFill>
              <a:effectLst/>
              <a:latin typeface="+mn-lt"/>
              <a:ea typeface="+mn-ea"/>
              <a:cs typeface="+mn-cs"/>
            </a:endParaRPr>
          </a:p>
          <a:p>
            <a:r>
              <a:rPr lang="en-GB" sz="800" u="none" kern="1200" dirty="0">
                <a:solidFill>
                  <a:schemeClr val="tx1"/>
                </a:solidFill>
                <a:effectLst/>
                <a:latin typeface="+mn-lt"/>
                <a:ea typeface="+mn-ea"/>
                <a:cs typeface="+mn-cs"/>
              </a:rPr>
              <a:t>Katy (Education and Early Years T Level) &amp; Dina (Health T Level): </a:t>
            </a:r>
            <a:r>
              <a:rPr lang="en-GB" sz="800" u="sng" kern="1200" dirty="0">
                <a:solidFill>
                  <a:schemeClr val="tx1"/>
                </a:solidFill>
                <a:effectLst/>
                <a:latin typeface="+mn-lt"/>
                <a:ea typeface="+mn-ea"/>
                <a:cs typeface="+mn-cs"/>
                <a:hlinkClick r:id="rId5"/>
              </a:rPr>
              <a:t>https://vimeo.com/1124852290</a:t>
            </a:r>
            <a:endParaRPr lang="en-GB" sz="800" u="sng" kern="1200" dirty="0">
              <a:solidFill>
                <a:schemeClr val="tx1"/>
              </a:solidFill>
              <a:effectLst/>
              <a:latin typeface="+mn-lt"/>
              <a:ea typeface="+mn-ea"/>
              <a:cs typeface="+mn-cs"/>
            </a:endParaRPr>
          </a:p>
          <a:p>
            <a:r>
              <a:rPr lang="en-GB" sz="800" u="none" kern="1200" dirty="0">
                <a:solidFill>
                  <a:schemeClr val="tx1"/>
                </a:solidFill>
                <a:effectLst/>
                <a:latin typeface="+mn-lt"/>
                <a:ea typeface="+mn-ea"/>
                <a:cs typeface="+mn-cs"/>
              </a:rPr>
              <a:t>Joseph (Digital T Level): </a:t>
            </a:r>
            <a:r>
              <a:rPr lang="en-GB" sz="800" u="sng" kern="1200" dirty="0">
                <a:solidFill>
                  <a:schemeClr val="tx1"/>
                </a:solidFill>
                <a:effectLst/>
                <a:latin typeface="+mn-lt"/>
                <a:ea typeface="+mn-ea"/>
                <a:cs typeface="+mn-cs"/>
                <a:hlinkClick r:id="rId6"/>
              </a:rPr>
              <a:t>https://vimeo.com/1124852577</a:t>
            </a:r>
            <a:r>
              <a:rPr lang="en-GB" sz="800" u="sng" kern="1200" dirty="0">
                <a:solidFill>
                  <a:schemeClr val="tx1"/>
                </a:solidFill>
                <a:effectLst/>
                <a:latin typeface="+mn-lt"/>
                <a:ea typeface="+mn-ea"/>
                <a:cs typeface="+mn-cs"/>
              </a:rPr>
              <a:t> </a:t>
            </a:r>
          </a:p>
          <a:p>
            <a:r>
              <a:rPr lang="en-GB" sz="800" u="none" kern="1200" dirty="0">
                <a:solidFill>
                  <a:schemeClr val="tx1"/>
                </a:solidFill>
                <a:effectLst/>
                <a:latin typeface="+mn-lt"/>
                <a:ea typeface="+mn-ea"/>
                <a:cs typeface="+mn-cs"/>
              </a:rPr>
              <a:t>Fernanda (Digital T Level): </a:t>
            </a:r>
            <a:r>
              <a:rPr lang="en-GB" sz="800" b="0" i="0" u="sng" kern="1200" dirty="0">
                <a:solidFill>
                  <a:schemeClr val="tx1"/>
                </a:solidFill>
                <a:effectLst/>
                <a:latin typeface="+mn-lt"/>
                <a:ea typeface="+mn-ea"/>
                <a:cs typeface="+mn-cs"/>
              </a:rPr>
              <a:t>https://vimeo.com/1129099098/ee0c031ae6?fl=pl&amp;fe=sh</a:t>
            </a:r>
            <a:endParaRPr lang="en-GB" sz="800" u="sng" kern="1200" dirty="0">
              <a:solidFill>
                <a:schemeClr val="tx1"/>
              </a:solidFill>
              <a:effectLst/>
              <a:latin typeface="+mn-lt"/>
              <a:ea typeface="+mn-ea"/>
              <a:cs typeface="+mn-cs"/>
            </a:endParaRPr>
          </a:p>
          <a:p>
            <a:r>
              <a:rPr lang="en-GB" sz="800" u="none" kern="1200" dirty="0">
                <a:solidFill>
                  <a:schemeClr val="tx1"/>
                </a:solidFill>
                <a:effectLst/>
                <a:latin typeface="+mn-lt"/>
                <a:ea typeface="+mn-ea"/>
                <a:cs typeface="+mn-cs"/>
              </a:rPr>
              <a:t> </a:t>
            </a:r>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9</a:t>
            </a:fld>
            <a:endParaRPr lang="en-GB"/>
          </a:p>
        </p:txBody>
      </p:sp>
    </p:spTree>
    <p:extLst>
      <p:ext uri="{BB962C8B-B14F-4D97-AF65-F5344CB8AC3E}">
        <p14:creationId xmlns:p14="http://schemas.microsoft.com/office/powerpoint/2010/main" val="1431580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1" kern="100" dirty="0">
                <a:effectLst/>
                <a:latin typeface="Calibri Light" panose="020F0302020204030204" pitchFamily="34" charset="0"/>
                <a:ea typeface="Aptos" panose="020B0004020202020204" pitchFamily="34" charset="0"/>
              </a:rPr>
              <a:t>(Speaker note: </a:t>
            </a:r>
            <a:r>
              <a:rPr lang="en-GB" sz="800" i="1" dirty="0"/>
              <a:t>This slide has been included so you can summarise the two technical education options we have discussed today. This slide could also be shared with students, colleagues or parents after the session to summarise what has been discussed.)</a:t>
            </a:r>
          </a:p>
          <a:p>
            <a:endParaRPr lang="en-GB" sz="800" dirty="0"/>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10</a:t>
            </a:fld>
            <a:endParaRPr lang="en-GB"/>
          </a:p>
        </p:txBody>
      </p:sp>
    </p:spTree>
    <p:extLst>
      <p:ext uri="{BB962C8B-B14F-4D97-AF65-F5344CB8AC3E}">
        <p14:creationId xmlns:p14="http://schemas.microsoft.com/office/powerpoint/2010/main" val="320312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i="1" kern="100" dirty="0">
                <a:effectLst/>
                <a:latin typeface="Calibri Light" panose="020F0302020204030204" pitchFamily="34" charset="0"/>
                <a:ea typeface="Aptos" panose="020B0004020202020204" pitchFamily="34" charset="0"/>
              </a:rPr>
              <a:t>(Speaker note: </a:t>
            </a:r>
            <a:r>
              <a:rPr lang="en-GB" sz="800" i="1" dirty="0"/>
              <a:t>This slide has been included so you can summarise the two technical education options we have discussed today. This slide could also be shared with students, colleagues or parents after the session to summarise what has been discussed.)</a:t>
            </a:r>
          </a:p>
          <a:p>
            <a:endParaRPr lang="en-GB" sz="800" dirty="0"/>
          </a:p>
          <a:p>
            <a:endParaRPr lang="en-GB" sz="800" dirty="0"/>
          </a:p>
        </p:txBody>
      </p:sp>
      <p:sp>
        <p:nvSpPr>
          <p:cNvPr id="4" name="Slide Number Placeholder 3"/>
          <p:cNvSpPr>
            <a:spLocks noGrp="1"/>
          </p:cNvSpPr>
          <p:nvPr>
            <p:ph type="sldNum" sz="quarter" idx="5"/>
          </p:nvPr>
        </p:nvSpPr>
        <p:spPr/>
        <p:txBody>
          <a:bodyPr/>
          <a:lstStyle/>
          <a:p>
            <a:fld id="{BD132274-FC53-4070-A309-80F08091EFE7}" type="slidenum">
              <a:rPr lang="en-GB" smtClean="0"/>
              <a:t>11</a:t>
            </a:fld>
            <a:endParaRPr lang="en-GB"/>
          </a:p>
        </p:txBody>
      </p:sp>
    </p:spTree>
    <p:extLst>
      <p:ext uri="{BB962C8B-B14F-4D97-AF65-F5344CB8AC3E}">
        <p14:creationId xmlns:p14="http://schemas.microsoft.com/office/powerpoint/2010/main" val="320312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EA2F6B0-532B-49FE-B340-67FD1867FB21}"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298925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A2F6B0-532B-49FE-B340-67FD1867FB21}"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273196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A2F6B0-532B-49FE-B340-67FD1867FB21}"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180055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EA2F6B0-532B-49FE-B340-67FD1867FB21}"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155420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A2F6B0-532B-49FE-B340-67FD1867FB21}" type="datetimeFigureOut">
              <a:rPr lang="en-GB" smtClean="0"/>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318974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EA2F6B0-532B-49FE-B340-67FD1867FB21}"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244829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EA2F6B0-532B-49FE-B340-67FD1867FB21}" type="datetimeFigureOut">
              <a:rPr lang="en-GB" smtClean="0"/>
              <a:t>05/02/2026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1749293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A2F6B0-532B-49FE-B340-67FD1867FB21}" type="datetimeFigureOut">
              <a:rPr lang="en-GB" smtClean="0"/>
              <a:t>05/02/2026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311799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2F6B0-532B-49FE-B340-67FD1867FB21}" type="datetimeFigureOut">
              <a:rPr lang="en-GB" smtClean="0"/>
              <a:t>05/02/2026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795671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A2F6B0-532B-49FE-B340-67FD1867FB21}"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239891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A2F6B0-532B-49FE-B340-67FD1867FB21}" type="datetimeFigureOut">
              <a:rPr lang="en-GB" smtClean="0"/>
              <a:t>05/02/2026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9D8EA5-70BC-41C2-999A-76A0CDEF8828}" type="slidenum">
              <a:rPr lang="en-GB" smtClean="0"/>
              <a:t>‹#›</a:t>
            </a:fld>
            <a:endParaRPr lang="en-GB"/>
          </a:p>
        </p:txBody>
      </p:sp>
    </p:spTree>
    <p:extLst>
      <p:ext uri="{BB962C8B-B14F-4D97-AF65-F5344CB8AC3E}">
        <p14:creationId xmlns:p14="http://schemas.microsoft.com/office/powerpoint/2010/main" val="50185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2F6B0-532B-49FE-B340-67FD1867FB21}" type="datetimeFigureOut">
              <a:rPr lang="en-GB" smtClean="0"/>
              <a:t>05/02/2026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D8EA5-70BC-41C2-999A-76A0CDEF8828}" type="slidenum">
              <a:rPr lang="en-GB" smtClean="0"/>
              <a:t>‹#›</a:t>
            </a:fld>
            <a:endParaRPr lang="en-GB"/>
          </a:p>
        </p:txBody>
      </p:sp>
    </p:spTree>
    <p:extLst>
      <p:ext uri="{BB962C8B-B14F-4D97-AF65-F5344CB8AC3E}">
        <p14:creationId xmlns:p14="http://schemas.microsoft.com/office/powerpoint/2010/main" val="16847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hyperlink" Target="https://www.amazingapprenticeships.com/resources/the-apprenticeship-assembly-fil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gov.uk/apply-apprenticeship" TargetMode="External"/><Relationship Id="rId5" Type="http://schemas.openxmlformats.org/officeDocument/2006/relationships/image" Target="../media/image6.png"/><Relationship Id="rId4" Type="http://schemas.openxmlformats.org/officeDocument/2006/relationships/hyperlink" Target="https://www.gov.uk/apply-apprenticeship"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player.vimeo.com/video/1129099098?h=ee0c031ae6&amp;amp;app_id=122963" TargetMode="Externa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2" descr="KEVI – Northfield School for Girls – Educational excellence for our C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374" y="140619"/>
            <a:ext cx="2519034" cy="82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90EFF1E-EEA7-49D8-F87D-C924904242FF}"/>
              </a:ext>
            </a:extLst>
          </p:cNvPr>
          <p:cNvSpPr txBox="1"/>
          <p:nvPr/>
        </p:nvSpPr>
        <p:spPr>
          <a:xfrm>
            <a:off x="3751340" y="140035"/>
            <a:ext cx="633984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000" b="1" dirty="0">
              <a:latin typeface="Arial"/>
              <a:cs typeface="Arial"/>
            </a:endParaRPr>
          </a:p>
          <a:p>
            <a:pPr algn="ctr"/>
            <a:r>
              <a:rPr lang="en-GB" sz="2000" b="1" dirty="0">
                <a:latin typeface="Arial"/>
                <a:cs typeface="Arial"/>
              </a:rPr>
              <a:t>National Apprenticeship Week 2026</a:t>
            </a:r>
            <a:endParaRPr lang="en-GB" sz="2000" dirty="0"/>
          </a:p>
          <a:p>
            <a:pPr algn="ctr"/>
            <a:endParaRPr lang="en-GB" dirty="0">
              <a:latin typeface="Arial"/>
              <a:cs typeface="Arial"/>
            </a:endParaRPr>
          </a:p>
        </p:txBody>
      </p:sp>
      <p:sp>
        <p:nvSpPr>
          <p:cNvPr id="5" name="TextBox 4">
            <a:extLst>
              <a:ext uri="{FF2B5EF4-FFF2-40B4-BE49-F238E27FC236}">
                <a16:creationId xmlns:a16="http://schemas.microsoft.com/office/drawing/2014/main" id="{B218C7CC-1D95-5F33-5790-C6D5A00C8AD2}"/>
              </a:ext>
            </a:extLst>
          </p:cNvPr>
          <p:cNvSpPr txBox="1"/>
          <p:nvPr/>
        </p:nvSpPr>
        <p:spPr>
          <a:xfrm>
            <a:off x="3048000" y="1933755"/>
            <a:ext cx="720305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hlinkClick r:id="rId5"/>
              </a:rPr>
              <a:t>The Apprenticeship Assembly Film - Amazing Apprenticeships</a:t>
            </a:r>
            <a:endParaRPr lang="en-US" sz="2800" dirty="0"/>
          </a:p>
          <a:p>
            <a:pPr algn="ctr"/>
            <a:endParaRPr lang="en-GB"/>
          </a:p>
        </p:txBody>
      </p:sp>
      <p:pic>
        <p:nvPicPr>
          <p:cNvPr id="4" name="Recorded Sound">
            <a:hlinkClick r:id="" action="ppaction://media"/>
            <a:extLst>
              <a:ext uri="{FF2B5EF4-FFF2-40B4-BE49-F238E27FC236}">
                <a16:creationId xmlns:a16="http://schemas.microsoft.com/office/drawing/2014/main" id="{267C122D-66F0-BA82-8905-EE05A18346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94643926"/>
      </p:ext>
    </p:extLst>
  </p:cSld>
  <p:clrMapOvr>
    <a:masterClrMapping/>
  </p:clrMapOvr>
  <mc:AlternateContent xmlns:mc="http://schemas.openxmlformats.org/markup-compatibility/2006" xmlns:p14="http://schemas.microsoft.com/office/powerpoint/2010/main">
    <mc:Choice Requires="p14">
      <p:transition spd="slow" p14:dur="2000" advClick="0" advTm="8000">
        <p:fade/>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hart&#10;&#10;AI-generated content may be incorrect.">
            <a:extLst>
              <a:ext uri="{FF2B5EF4-FFF2-40B4-BE49-F238E27FC236}">
                <a16:creationId xmlns:a16="http://schemas.microsoft.com/office/drawing/2014/main" id="{0133932D-D798-60DB-7FBD-0E1E47328BC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2" name="Recorded Sound">
            <a:hlinkClick r:id="" action="ppaction://media"/>
            <a:extLst>
              <a:ext uri="{FF2B5EF4-FFF2-40B4-BE49-F238E27FC236}">
                <a16:creationId xmlns:a16="http://schemas.microsoft.com/office/drawing/2014/main" id="{85458CB3-9C63-9E4C-95DE-EE88FED503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12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a chart&#10;&#10;AI-generated content may be incorrect.">
            <a:extLst>
              <a:ext uri="{FF2B5EF4-FFF2-40B4-BE49-F238E27FC236}">
                <a16:creationId xmlns:a16="http://schemas.microsoft.com/office/drawing/2014/main" id="{0133932D-D798-60DB-7FBD-0E1E47328BC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56EBD884-768E-063B-BFA1-5EDB44171FFD}"/>
              </a:ext>
            </a:extLst>
          </p:cNvPr>
          <p:cNvPicPr>
            <a:picLocks noChangeAspect="1"/>
          </p:cNvPicPr>
          <p:nvPr/>
        </p:nvPicPr>
        <p:blipFill>
          <a:blip r:embed="rId6"/>
          <a:stretch>
            <a:fillRect/>
          </a:stretch>
        </p:blipFill>
        <p:spPr>
          <a:xfrm>
            <a:off x="0" y="0"/>
            <a:ext cx="12192000" cy="6858000"/>
          </a:xfrm>
          <a:prstGeom prst="rect">
            <a:avLst/>
          </a:prstGeom>
        </p:spPr>
      </p:pic>
      <p:pic>
        <p:nvPicPr>
          <p:cNvPr id="4" name="Recorded Sound">
            <a:hlinkClick r:id="" action="ppaction://media"/>
            <a:extLst>
              <a:ext uri="{FF2B5EF4-FFF2-40B4-BE49-F238E27FC236}">
                <a16:creationId xmlns:a16="http://schemas.microsoft.com/office/drawing/2014/main" id="{5CA3D3AE-739A-C064-DAB1-B327C60DB4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8620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95FA-C316-F1D2-3919-FD28067FF55D}"/>
            </a:ext>
          </a:extLst>
        </p:cNvPr>
        <p:cNvGrpSpPr/>
        <p:nvPr/>
      </p:nvGrpSpPr>
      <p:grpSpPr>
        <a:xfrm>
          <a:off x="0" y="0"/>
          <a:ext cx="0" cy="0"/>
          <a:chOff x="0" y="0"/>
          <a:chExt cx="0" cy="0"/>
        </a:xfrm>
      </p:grpSpPr>
      <p:pic>
        <p:nvPicPr>
          <p:cNvPr id="4" name="Picture 3" descr="7 white circles, each with a fact about what a real job is like/involves.">
            <a:extLst>
              <a:ext uri="{FF2B5EF4-FFF2-40B4-BE49-F238E27FC236}">
                <a16:creationId xmlns:a16="http://schemas.microsoft.com/office/drawing/2014/main" id="{40A93FB8-2E77-7E39-AAE5-FD2470B1985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24141C92-1044-91FA-28C9-3A58839162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4117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27E6-2FCB-BA6D-3B42-A71D2F166BEF}"/>
            </a:ext>
          </a:extLst>
        </p:cNvPr>
        <p:cNvGrpSpPr/>
        <p:nvPr/>
      </p:nvGrpSpPr>
      <p:grpSpPr>
        <a:xfrm>
          <a:off x="0" y="0"/>
          <a:ext cx="0" cy="0"/>
          <a:chOff x="0" y="0"/>
          <a:chExt cx="0" cy="0"/>
        </a:xfrm>
      </p:grpSpPr>
      <p:pic>
        <p:nvPicPr>
          <p:cNvPr id="4" name="Picture 3" descr="An apprentice wearing a Herts Football Association top is standing in front of a blue background.&#10;&#10;Question: how is an apprenticeship different to a 'real job'?">
            <a:extLst>
              <a:ext uri="{FF2B5EF4-FFF2-40B4-BE49-F238E27FC236}">
                <a16:creationId xmlns:a16="http://schemas.microsoft.com/office/drawing/2014/main" id="{63EACAA3-6D47-BDC9-71AE-6E9164E76A2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FA1FA5D1-3347-53C5-3120-0F0B49472A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893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C022B-C878-C263-C936-7E7D2E42557A}"/>
            </a:ext>
          </a:extLst>
        </p:cNvPr>
        <p:cNvGrpSpPr/>
        <p:nvPr/>
      </p:nvGrpSpPr>
      <p:grpSpPr>
        <a:xfrm>
          <a:off x="0" y="0"/>
          <a:ext cx="0" cy="0"/>
          <a:chOff x="0" y="0"/>
          <a:chExt cx="0" cy="0"/>
        </a:xfrm>
      </p:grpSpPr>
      <p:pic>
        <p:nvPicPr>
          <p:cNvPr id="4" name="Picture 3" descr="An apprentice wearing a Herts Football Association top is standing in front of a blue background.&#10;&#10;Question: how is an apprenticeship different to a 'real job'?">
            <a:extLst>
              <a:ext uri="{FF2B5EF4-FFF2-40B4-BE49-F238E27FC236}">
                <a16:creationId xmlns:a16="http://schemas.microsoft.com/office/drawing/2014/main" id="{C4B9DD25-B43A-26FE-3FB6-FA50A27E644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pprenticeships - New Directions College">
            <a:extLst>
              <a:ext uri="{FF2B5EF4-FFF2-40B4-BE49-F238E27FC236}">
                <a16:creationId xmlns:a16="http://schemas.microsoft.com/office/drawing/2014/main" id="{1EE0BC2A-C713-F59A-1884-CAB63BE86298}"/>
              </a:ext>
            </a:extLst>
          </p:cNvPr>
          <p:cNvPicPr>
            <a:picLocks noChangeAspect="1"/>
          </p:cNvPicPr>
          <p:nvPr/>
        </p:nvPicPr>
        <p:blipFill>
          <a:blip r:embed="rId6"/>
          <a:srcRect r="131" b="10780"/>
          <a:stretch>
            <a:fillRect/>
          </a:stretch>
        </p:blipFill>
        <p:spPr>
          <a:xfrm>
            <a:off x="1219200" y="3685"/>
            <a:ext cx="10990073" cy="6849877"/>
          </a:xfrm>
          <a:prstGeom prst="rect">
            <a:avLst/>
          </a:prstGeom>
        </p:spPr>
      </p:pic>
      <p:pic>
        <p:nvPicPr>
          <p:cNvPr id="5" name="Recorded Sound">
            <a:hlinkClick r:id="" action="ppaction://media"/>
            <a:extLst>
              <a:ext uri="{FF2B5EF4-FFF2-40B4-BE49-F238E27FC236}">
                <a16:creationId xmlns:a16="http://schemas.microsoft.com/office/drawing/2014/main" id="{4EAB2436-0038-92E0-217A-6C2CBA0529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6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03953" y="978066"/>
            <a:ext cx="7777272" cy="11541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lnSpc>
                <a:spcPts val="4536"/>
              </a:lnSpc>
            </a:pPr>
            <a:r>
              <a:rPr lang="en-US" sz="4100" dirty="0">
                <a:solidFill>
                  <a:srgbClr val="E76B4C"/>
                </a:solidFill>
                <a:latin typeface="Lato 1 Bold"/>
              </a:rPr>
              <a:t>Where to look for apprenticeship vacancies?</a:t>
            </a:r>
            <a:endParaRPr lang="en-US" sz="4124" dirty="0">
              <a:solidFill>
                <a:srgbClr val="E76B4C"/>
              </a:solidFill>
              <a:latin typeface="Lato 1 Bold"/>
            </a:endParaRPr>
          </a:p>
        </p:txBody>
      </p:sp>
      <p:sp>
        <p:nvSpPr>
          <p:cNvPr id="5" name="TextBox 5"/>
          <p:cNvSpPr txBox="1"/>
          <p:nvPr/>
        </p:nvSpPr>
        <p:spPr>
          <a:xfrm>
            <a:off x="8034994" y="1719861"/>
            <a:ext cx="3117024" cy="18648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252095" lvl="1">
              <a:lnSpc>
                <a:spcPts val="3710"/>
              </a:lnSpc>
            </a:pPr>
            <a:endParaRPr lang="en-US" sz="2300" u="sng" dirty="0">
              <a:solidFill>
                <a:srgbClr val="004AAD"/>
              </a:solidFill>
              <a:latin typeface="DM Sans Bold"/>
            </a:endParaRPr>
          </a:p>
          <a:p>
            <a:pPr marL="503555" lvl="1" indent="-251460">
              <a:lnSpc>
                <a:spcPts val="3710"/>
              </a:lnSpc>
              <a:buFont typeface="Arial"/>
              <a:buChar char="•"/>
            </a:pPr>
            <a:r>
              <a:rPr lang="en-US" sz="2333" u="sng" dirty="0">
                <a:solidFill>
                  <a:srgbClr val="004AAD"/>
                </a:solidFill>
                <a:latin typeface="DM Sans Bold"/>
                <a:hlinkClick r:id="rId4"/>
              </a:rPr>
              <a:t>https://www.gov.uk/apply-apprenticeship</a:t>
            </a:r>
            <a:r>
              <a:rPr lang="en-US" sz="2333" u="sng" dirty="0">
                <a:solidFill>
                  <a:srgbClr val="004AAD"/>
                </a:solidFill>
                <a:latin typeface="DM Sans Bold"/>
              </a:rPr>
              <a:t> </a:t>
            </a:r>
          </a:p>
        </p:txBody>
      </p:sp>
      <p:grpSp>
        <p:nvGrpSpPr>
          <p:cNvPr id="10" name="Group 10"/>
          <p:cNvGrpSpPr/>
          <p:nvPr/>
        </p:nvGrpSpPr>
        <p:grpSpPr>
          <a:xfrm>
            <a:off x="685800" y="685800"/>
            <a:ext cx="1175997" cy="1175997"/>
            <a:chOff x="0" y="0"/>
            <a:chExt cx="2351995" cy="2351995"/>
          </a:xfrm>
        </p:grpSpPr>
        <p:grpSp>
          <p:nvGrpSpPr>
            <p:cNvPr id="11" name="Group 11"/>
            <p:cNvGrpSpPr/>
            <p:nvPr/>
          </p:nvGrpSpPr>
          <p:grpSpPr>
            <a:xfrm>
              <a:off x="0" y="0"/>
              <a:ext cx="2351995" cy="235199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A3C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3" name="TextBox 13"/>
              <p:cNvSpPr txBox="1"/>
              <p:nvPr/>
            </p:nvSpPr>
            <p:spPr>
              <a:xfrm>
                <a:off x="76200" y="38100"/>
                <a:ext cx="660400" cy="698500"/>
              </a:xfrm>
              <a:prstGeom prst="rect">
                <a:avLst/>
              </a:prstGeom>
            </p:spPr>
            <p:txBody>
              <a:bodyPr lIns="27961" tIns="27961" rIns="27961" bIns="27961"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15" name="Group 15"/>
            <p:cNvGrpSpPr/>
            <p:nvPr/>
          </p:nvGrpSpPr>
          <p:grpSpPr>
            <a:xfrm rot="-2025388">
              <a:off x="1862852" y="316736"/>
              <a:ext cx="170979" cy="470767"/>
              <a:chOff x="0" y="0"/>
              <a:chExt cx="33774" cy="92991"/>
            </a:xfrm>
          </p:grpSpPr>
          <p:sp>
            <p:nvSpPr>
              <p:cNvPr id="16" name="Freeform 16"/>
              <p:cNvSpPr/>
              <p:nvPr/>
            </p:nvSpPr>
            <p:spPr>
              <a:xfrm>
                <a:off x="0" y="0"/>
                <a:ext cx="33774" cy="92991"/>
              </a:xfrm>
              <a:custGeom>
                <a:avLst/>
                <a:gdLst/>
                <a:ahLst/>
                <a:cxnLst/>
                <a:rect l="l" t="t" r="r" b="b"/>
                <a:pathLst>
                  <a:path w="33774" h="92991">
                    <a:moveTo>
                      <a:pt x="0" y="0"/>
                    </a:moveTo>
                    <a:lnTo>
                      <a:pt x="33774" y="0"/>
                    </a:lnTo>
                    <a:lnTo>
                      <a:pt x="33774" y="92991"/>
                    </a:lnTo>
                    <a:lnTo>
                      <a:pt x="0" y="92991"/>
                    </a:lnTo>
                    <a:close/>
                  </a:path>
                </a:pathLst>
              </a:custGeom>
              <a:solidFill>
                <a:srgbClr val="00A3CC"/>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7" name="TextBox 17"/>
              <p:cNvSpPr txBox="1"/>
              <p:nvPr/>
            </p:nvSpPr>
            <p:spPr>
              <a:xfrm>
                <a:off x="0" y="-38100"/>
                <a:ext cx="812800" cy="850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pic>
        <p:nvPicPr>
          <p:cNvPr id="19" name="Picture 18" descr="A screenshot of a computer&#10;&#10;AI-generated content may be incorrect.">
            <a:extLst>
              <a:ext uri="{FF2B5EF4-FFF2-40B4-BE49-F238E27FC236}">
                <a16:creationId xmlns:a16="http://schemas.microsoft.com/office/drawing/2014/main" id="{C80D3F8F-1E68-21DC-E61C-1D4C03036831}"/>
              </a:ext>
            </a:extLst>
          </p:cNvPr>
          <p:cNvPicPr>
            <a:picLocks noChangeAspect="1"/>
          </p:cNvPicPr>
          <p:nvPr/>
        </p:nvPicPr>
        <p:blipFill>
          <a:blip r:embed="rId5"/>
          <a:srcRect l="56080" t="18551" r="-125" b="42437"/>
          <a:stretch>
            <a:fillRect/>
          </a:stretch>
        </p:blipFill>
        <p:spPr>
          <a:xfrm>
            <a:off x="-7166" y="0"/>
            <a:ext cx="12199166" cy="6859273"/>
          </a:xfrm>
          <a:prstGeom prst="rect">
            <a:avLst/>
          </a:prstGeom>
        </p:spPr>
      </p:pic>
      <p:sp>
        <p:nvSpPr>
          <p:cNvPr id="21" name="TextBox 20">
            <a:extLst>
              <a:ext uri="{FF2B5EF4-FFF2-40B4-BE49-F238E27FC236}">
                <a16:creationId xmlns:a16="http://schemas.microsoft.com/office/drawing/2014/main" id="{3787EFBA-96AB-ADB3-8B0B-FC6F4933956A}"/>
              </a:ext>
            </a:extLst>
          </p:cNvPr>
          <p:cNvSpPr txBox="1"/>
          <p:nvPr/>
        </p:nvSpPr>
        <p:spPr>
          <a:xfrm>
            <a:off x="7891272" y="1553617"/>
            <a:ext cx="40873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ea typeface="Calibri"/>
              <a:cs typeface="Calibri"/>
            </a:endParaRPr>
          </a:p>
          <a:p>
            <a:endParaRPr lang="en-GB" dirty="0">
              <a:ea typeface="Calibri"/>
              <a:cs typeface="Calibri"/>
            </a:endParaRPr>
          </a:p>
          <a:p>
            <a:r>
              <a:rPr lang="en-GB" dirty="0">
                <a:latin typeface="Arial"/>
                <a:ea typeface="Calibri"/>
                <a:cs typeface="Calibri"/>
              </a:rPr>
              <a:t>Find an Apprenticeship Gov UK</a:t>
            </a:r>
          </a:p>
          <a:p>
            <a:r>
              <a:rPr lang="en-GB" dirty="0">
                <a:latin typeface="Arial"/>
                <a:ea typeface="Calibri"/>
                <a:cs typeface="Calibri"/>
                <a:hlinkClick r:id="rId6"/>
              </a:rPr>
              <a:t>www.gov.uk/apply-apprenticeship</a:t>
            </a:r>
            <a:r>
              <a:rPr lang="en-GB" dirty="0">
                <a:latin typeface="Arial"/>
                <a:ea typeface="Calibri"/>
                <a:cs typeface="Calibri"/>
              </a:rPr>
              <a:t> </a:t>
            </a:r>
          </a:p>
        </p:txBody>
      </p:sp>
      <p:sp>
        <p:nvSpPr>
          <p:cNvPr id="22" name="TextBox 21">
            <a:extLst>
              <a:ext uri="{FF2B5EF4-FFF2-40B4-BE49-F238E27FC236}">
                <a16:creationId xmlns:a16="http://schemas.microsoft.com/office/drawing/2014/main" id="{786368BD-7D99-59B3-FF54-38FFDBB5921A}"/>
              </a:ext>
            </a:extLst>
          </p:cNvPr>
          <p:cNvSpPr txBox="1"/>
          <p:nvPr/>
        </p:nvSpPr>
        <p:spPr>
          <a:xfrm>
            <a:off x="3047137" y="232051"/>
            <a:ext cx="7712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Arial"/>
                <a:ea typeface="Calibri"/>
                <a:cs typeface="Calibri"/>
              </a:rPr>
              <a:t>Where to look for Apprenticeship Job Vacancies?</a:t>
            </a:r>
            <a:endParaRPr lang="en-GB" sz="2400">
              <a:latin typeface="Arial"/>
              <a:cs typeface="Arial"/>
            </a:endParaRPr>
          </a:p>
        </p:txBody>
      </p:sp>
      <p:pic>
        <p:nvPicPr>
          <p:cNvPr id="3" name="Recorded Sound">
            <a:hlinkClick r:id="" action="ppaction://media"/>
            <a:extLst>
              <a:ext uri="{FF2B5EF4-FFF2-40B4-BE49-F238E27FC236}">
                <a16:creationId xmlns:a16="http://schemas.microsoft.com/office/drawing/2014/main" id="{10D53244-D7A2-9829-ABAE-5C215D609A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7A37A-6E20-CC0D-B2C0-2639BDDD1DE7}"/>
            </a:ext>
          </a:extLst>
        </p:cNvPr>
        <p:cNvGrpSpPr/>
        <p:nvPr/>
      </p:nvGrpSpPr>
      <p:grpSpPr>
        <a:xfrm>
          <a:off x="0" y="0"/>
          <a:ext cx="0" cy="0"/>
          <a:chOff x="0" y="0"/>
          <a:chExt cx="0" cy="0"/>
        </a:xfrm>
      </p:grpSpPr>
      <p:pic>
        <p:nvPicPr>
          <p:cNvPr id="3" name="Picture 2" descr="An image of a T Level student/apprentice with curly hair wearing a dark pink top and a necklace.">
            <a:extLst>
              <a:ext uri="{FF2B5EF4-FFF2-40B4-BE49-F238E27FC236}">
                <a16:creationId xmlns:a16="http://schemas.microsoft.com/office/drawing/2014/main" id="{E0E3B71E-077F-3575-A7AC-E6551AB536DE}"/>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A908E7D1-6AC7-DF97-7F9C-34CCD3A097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6190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descr="8 key facts about T Levels - four in white circles with purple writing and four in black circles with white writing.&#10;&#10;A black arrow and a smaller white arrow are on the bottom right of the image, pointing up."/>
          <p:cNvGrpSpPr>
            <a:grpSpLocks noGrp="1" noUngrp="1" noRot="1" noMove="1" noResize="1"/>
          </p:cNvGrpSpPr>
          <p:nvPr/>
        </p:nvGrpSpPr>
        <p:grpSpPr>
          <a:xfrm>
            <a:off x="0" y="-132163"/>
            <a:ext cx="12306088" cy="6990163"/>
            <a:chOff x="0" y="0"/>
            <a:chExt cx="4861664" cy="2761546"/>
          </a:xfrm>
        </p:grpSpPr>
        <p:sp>
          <p:nvSpPr>
            <p:cNvPr id="3" name="Freeform 3"/>
            <p:cNvSpPr>
              <a:spLocks noGrp="1" noRot="1" noMove="1" noResize="1" noEditPoints="1" noAdjustHandles="1" noChangeArrowheads="1" noChangeShapeType="1"/>
            </p:cNvSpPr>
            <p:nvPr/>
          </p:nvSpPr>
          <p:spPr>
            <a:xfrm>
              <a:off x="0" y="0"/>
              <a:ext cx="4861664" cy="2761546"/>
            </a:xfrm>
            <a:custGeom>
              <a:avLst/>
              <a:gdLst/>
              <a:ahLst/>
              <a:cxnLst/>
              <a:rect l="l" t="t" r="r" b="b"/>
              <a:pathLst>
                <a:path w="4861664" h="2761546">
                  <a:moveTo>
                    <a:pt x="0" y="0"/>
                  </a:moveTo>
                  <a:lnTo>
                    <a:pt x="4861664" y="0"/>
                  </a:lnTo>
                  <a:lnTo>
                    <a:pt x="4861664" y="2761546"/>
                  </a:lnTo>
                  <a:lnTo>
                    <a:pt x="0" y="2761546"/>
                  </a:lnTo>
                  <a:close/>
                </a:path>
              </a:pathLst>
            </a:custGeom>
            <a:solidFill>
              <a:srgbClr val="765AB0"/>
            </a:solidFill>
          </p:spPr>
          <p:txBody>
            <a:bodyPr/>
            <a:lstStyle/>
            <a:p>
              <a:pPr defTabSz="609630"/>
              <a:endParaRPr lang="en-GB" sz="1200">
                <a:solidFill>
                  <a:prstClr val="black"/>
                </a:solidFill>
                <a:latin typeface="Calibri"/>
              </a:endParaRPr>
            </a:p>
          </p:txBody>
        </p:sp>
        <p:sp>
          <p:nvSpPr>
            <p:cNvPr id="4" name="TextBox 4"/>
            <p:cNvSpPr txBox="1">
              <a:spLocks noGrp="1" noRot="1" noMove="1" noResize="1" noEditPoints="1" noAdjustHandles="1" noChangeArrowheads="1" noChangeShapeType="1"/>
            </p:cNvSpPr>
            <p:nvPr/>
          </p:nvSpPr>
          <p:spPr>
            <a:xfrm>
              <a:off x="0" y="-28575"/>
              <a:ext cx="4861664" cy="2790121"/>
            </a:xfrm>
            <a:prstGeom prst="rect">
              <a:avLst/>
            </a:prstGeom>
          </p:spPr>
          <p:txBody>
            <a:bodyPr lIns="33867" tIns="33867" rIns="33867" bIns="33867" rtlCol="0" anchor="ctr"/>
            <a:lstStyle/>
            <a:p>
              <a:pPr algn="ctr" defTabSz="609630">
                <a:lnSpc>
                  <a:spcPts val="1964"/>
                </a:lnSpc>
              </a:pPr>
              <a:endParaRPr sz="1200">
                <a:solidFill>
                  <a:prstClr val="black"/>
                </a:solidFill>
                <a:latin typeface="Calibri"/>
              </a:endParaRPr>
            </a:p>
          </p:txBody>
        </p:sp>
      </p:grpSp>
      <p:grpSp>
        <p:nvGrpSpPr>
          <p:cNvPr id="63" name="Group 62">
            <a:extLst>
              <a:ext uri="{FF2B5EF4-FFF2-40B4-BE49-F238E27FC236}">
                <a16:creationId xmlns:a16="http://schemas.microsoft.com/office/drawing/2014/main" id="{CDE4C33A-31DD-369B-8A88-A96F5ED0CFBC}"/>
              </a:ext>
            </a:extLst>
          </p:cNvPr>
          <p:cNvGrpSpPr>
            <a:grpSpLocks noGrp="1" noUngrp="1" noRot="1" noMove="1" noResize="1"/>
          </p:cNvGrpSpPr>
          <p:nvPr/>
        </p:nvGrpSpPr>
        <p:grpSpPr>
          <a:xfrm>
            <a:off x="10407272" y="2742586"/>
            <a:ext cx="1873853" cy="4108977"/>
            <a:chOff x="10407272" y="2742586"/>
            <a:chExt cx="1873853" cy="4108977"/>
          </a:xfrm>
        </p:grpSpPr>
        <p:grpSp>
          <p:nvGrpSpPr>
            <p:cNvPr id="39" name="Group 39"/>
            <p:cNvGrpSpPr>
              <a:grpSpLocks noGrp="1" noUngrp="1" noRot="1" noMove="1" noResize="1"/>
            </p:cNvGrpSpPr>
            <p:nvPr/>
          </p:nvGrpSpPr>
          <p:grpSpPr>
            <a:xfrm rot="-10800000">
              <a:off x="10710949" y="2742586"/>
              <a:ext cx="1570176" cy="4108977"/>
              <a:chOff x="0" y="0"/>
              <a:chExt cx="819020" cy="1620791"/>
            </a:xfrm>
          </p:grpSpPr>
          <p:sp>
            <p:nvSpPr>
              <p:cNvPr id="40" name="Freeform 40"/>
              <p:cNvSpPr>
                <a:spLocks noGrp="1" noRot="1" noMove="1" noResize="1" noEditPoints="1" noAdjustHandles="1" noChangeArrowheads="1" noChangeShapeType="1"/>
              </p:cNvSpPr>
              <p:nvPr/>
            </p:nvSpPr>
            <p:spPr>
              <a:xfrm>
                <a:off x="0" y="0"/>
                <a:ext cx="819020" cy="1620791"/>
              </a:xfrm>
              <a:custGeom>
                <a:avLst/>
                <a:gdLst/>
                <a:ahLst/>
                <a:cxnLst/>
                <a:rect l="l" t="t" r="r" b="b"/>
                <a:pathLst>
                  <a:path w="819020" h="1620791">
                    <a:moveTo>
                      <a:pt x="409510" y="1620791"/>
                    </a:moveTo>
                    <a:lnTo>
                      <a:pt x="0" y="1214391"/>
                    </a:lnTo>
                    <a:lnTo>
                      <a:pt x="203200" y="1214391"/>
                    </a:lnTo>
                    <a:lnTo>
                      <a:pt x="203200" y="0"/>
                    </a:lnTo>
                    <a:lnTo>
                      <a:pt x="615820" y="0"/>
                    </a:lnTo>
                    <a:lnTo>
                      <a:pt x="615820" y="1214391"/>
                    </a:lnTo>
                    <a:lnTo>
                      <a:pt x="819020" y="1214391"/>
                    </a:lnTo>
                    <a:lnTo>
                      <a:pt x="409510" y="1620791"/>
                    </a:lnTo>
                    <a:close/>
                  </a:path>
                </a:pathLst>
              </a:custGeom>
              <a:solidFill>
                <a:srgbClr val="000000"/>
              </a:solidFill>
            </p:spPr>
            <p:txBody>
              <a:bodyPr/>
              <a:lstStyle/>
              <a:p>
                <a:pPr defTabSz="609630"/>
                <a:endParaRPr lang="en-GB" sz="1200" dirty="0">
                  <a:solidFill>
                    <a:prstClr val="black"/>
                  </a:solidFill>
                  <a:latin typeface="Calibri"/>
                </a:endParaRPr>
              </a:p>
            </p:txBody>
          </p:sp>
          <p:sp>
            <p:nvSpPr>
              <p:cNvPr id="41" name="TextBox 41"/>
              <p:cNvSpPr txBox="1">
                <a:spLocks noGrp="1" noRot="1" noMove="1" noResize="1" noEditPoints="1" noAdjustHandles="1" noChangeArrowheads="1" noChangeShapeType="1"/>
              </p:cNvSpPr>
              <p:nvPr/>
            </p:nvSpPr>
            <p:spPr>
              <a:xfrm>
                <a:off x="203200" y="0"/>
                <a:ext cx="412620"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nvGrpSpPr>
            <p:cNvPr id="42" name="Group 42"/>
            <p:cNvGrpSpPr>
              <a:grpSpLocks noGrp="1" noUngrp="1" noRot="1" noMove="1" noResize="1"/>
            </p:cNvGrpSpPr>
            <p:nvPr/>
          </p:nvGrpSpPr>
          <p:grpSpPr>
            <a:xfrm rot="-10800000">
              <a:off x="10407272" y="4522369"/>
              <a:ext cx="1148496" cy="2321230"/>
              <a:chOff x="0" y="0"/>
              <a:chExt cx="768496" cy="1620791"/>
            </a:xfrm>
          </p:grpSpPr>
          <p:sp>
            <p:nvSpPr>
              <p:cNvPr id="43" name="Freeform 43"/>
              <p:cNvSpPr>
                <a:spLocks noGrp="1" noRot="1" noMove="1" noResize="1" noEditPoints="1" noAdjustHandles="1" noChangeArrowheads="1" noChangeShapeType="1"/>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FFFFFF"/>
              </a:solidFill>
            </p:spPr>
            <p:txBody>
              <a:bodyPr/>
              <a:lstStyle/>
              <a:p>
                <a:pPr defTabSz="609630"/>
                <a:endParaRPr lang="en-GB" sz="1200">
                  <a:solidFill>
                    <a:prstClr val="black"/>
                  </a:solidFill>
                  <a:latin typeface="Calibri"/>
                </a:endParaRPr>
              </a:p>
            </p:txBody>
          </p:sp>
          <p:sp>
            <p:nvSpPr>
              <p:cNvPr id="44" name="TextBox 44"/>
              <p:cNvSpPr txBox="1">
                <a:spLocks noGrp="1" noRot="1" noMove="1" noResize="1" noEditPoints="1" noAdjustHandles="1" noChangeArrowheads="1" noChangeShapeType="1"/>
              </p:cNvSpPr>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grpSp>
        <p:nvGrpSpPr>
          <p:cNvPr id="72" name="Group 71">
            <a:extLst>
              <a:ext uri="{FF2B5EF4-FFF2-40B4-BE49-F238E27FC236}">
                <a16:creationId xmlns:a16="http://schemas.microsoft.com/office/drawing/2014/main" id="{661F53D6-F3B4-89BD-A1BE-431A47586F1C}"/>
              </a:ext>
            </a:extLst>
          </p:cNvPr>
          <p:cNvGrpSpPr/>
          <p:nvPr/>
        </p:nvGrpSpPr>
        <p:grpSpPr>
          <a:xfrm>
            <a:off x="3961044" y="1646454"/>
            <a:ext cx="1702990" cy="2048959"/>
            <a:chOff x="3961044" y="1646454"/>
            <a:chExt cx="1702990" cy="2048959"/>
          </a:xfrm>
        </p:grpSpPr>
        <p:grpSp>
          <p:nvGrpSpPr>
            <p:cNvPr id="65" name="Group 64">
              <a:extLst>
                <a:ext uri="{FF2B5EF4-FFF2-40B4-BE49-F238E27FC236}">
                  <a16:creationId xmlns:a16="http://schemas.microsoft.com/office/drawing/2014/main" id="{F46096EE-1C60-E273-4863-69B6CE5F5016}"/>
                </a:ext>
              </a:extLst>
            </p:cNvPr>
            <p:cNvGrpSpPr/>
            <p:nvPr/>
          </p:nvGrpSpPr>
          <p:grpSpPr>
            <a:xfrm>
              <a:off x="3961044" y="1992423"/>
              <a:ext cx="1702990" cy="1702990"/>
              <a:chOff x="3961044" y="1992423"/>
              <a:chExt cx="1702990" cy="1702990"/>
            </a:xfrm>
          </p:grpSpPr>
          <p:grpSp>
            <p:nvGrpSpPr>
              <p:cNvPr id="8" name="Group 8"/>
              <p:cNvGrpSpPr/>
              <p:nvPr/>
            </p:nvGrpSpPr>
            <p:grpSpPr>
              <a:xfrm>
                <a:off x="3961044" y="1992423"/>
                <a:ext cx="1702990" cy="170299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19050" cap="sq">
                  <a:solidFill>
                    <a:srgbClr val="000000"/>
                  </a:solidFill>
                  <a:prstDash val="solid"/>
                  <a:miter/>
                </a:ln>
              </p:spPr>
              <p:txBody>
                <a:bodyPr/>
                <a:lstStyle/>
                <a:p>
                  <a:pPr defTabSz="609630"/>
                  <a:endParaRPr lang="en-GB" sz="1200">
                    <a:solidFill>
                      <a:prstClr val="black"/>
                    </a:solidFill>
                    <a:latin typeface="Calibri"/>
                  </a:endParaRPr>
                </a:p>
              </p:txBody>
            </p:sp>
            <p:sp>
              <p:nvSpPr>
                <p:cNvPr id="10" name="TextBox 10"/>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38" name="TextBox 38"/>
              <p:cNvSpPr txBox="1"/>
              <p:nvPr/>
            </p:nvSpPr>
            <p:spPr>
              <a:xfrm>
                <a:off x="3998463" y="2460004"/>
                <a:ext cx="1633820" cy="764120"/>
              </a:xfrm>
              <a:prstGeom prst="rect">
                <a:avLst/>
              </a:prstGeom>
            </p:spPr>
            <p:txBody>
              <a:bodyPr lIns="0" tIns="0" rIns="0" bIns="0" rtlCol="0" anchor="t">
                <a:spAutoFit/>
              </a:bodyPr>
              <a:lstStyle/>
              <a:p>
                <a:pPr algn="ctr" defTabSz="609630">
                  <a:lnSpc>
                    <a:spcPts val="1964"/>
                  </a:lnSpc>
                </a:pPr>
                <a:r>
                  <a:rPr lang="en-US" sz="1637" b="1" dirty="0">
                    <a:solidFill>
                      <a:srgbClr val="FFFFFF"/>
                    </a:solidFill>
                    <a:latin typeface="Poppins Bold"/>
                    <a:ea typeface="Poppins Bold"/>
                    <a:cs typeface="Poppins Bold"/>
                    <a:sym typeface="Poppins Bold"/>
                  </a:rPr>
                  <a:t>Alternative </a:t>
                </a:r>
              </a:p>
              <a:p>
                <a:pPr algn="ctr" defTabSz="609630">
                  <a:lnSpc>
                    <a:spcPts val="1964"/>
                  </a:lnSpc>
                </a:pPr>
                <a:r>
                  <a:rPr lang="en-US" sz="1637" b="1" dirty="0">
                    <a:solidFill>
                      <a:srgbClr val="FFFFFF"/>
                    </a:solidFill>
                    <a:latin typeface="Poppins Bold"/>
                    <a:ea typeface="Poppins Bold"/>
                    <a:cs typeface="Poppins Bold"/>
                    <a:sym typeface="Poppins Bold"/>
                  </a:rPr>
                  <a:t>to </a:t>
                </a:r>
              </a:p>
              <a:p>
                <a:pPr algn="ctr" defTabSz="609630">
                  <a:lnSpc>
                    <a:spcPts val="1964"/>
                  </a:lnSpc>
                </a:pPr>
                <a:r>
                  <a:rPr lang="en-US" sz="1637" b="1" dirty="0">
                    <a:solidFill>
                      <a:srgbClr val="FFFFFF"/>
                    </a:solidFill>
                    <a:latin typeface="Poppins Bold"/>
                    <a:ea typeface="Poppins Bold"/>
                    <a:cs typeface="Poppins Bold"/>
                    <a:sym typeface="Poppins Bold"/>
                  </a:rPr>
                  <a:t>A-levels</a:t>
                </a:r>
              </a:p>
            </p:txBody>
          </p:sp>
        </p:grpSp>
        <p:grpSp>
          <p:nvGrpSpPr>
            <p:cNvPr id="45" name="Group 45"/>
            <p:cNvGrpSpPr/>
            <p:nvPr/>
          </p:nvGrpSpPr>
          <p:grpSpPr>
            <a:xfrm rot="-10800000">
              <a:off x="4609446" y="1646454"/>
              <a:ext cx="403809" cy="851650"/>
              <a:chOff x="0" y="0"/>
              <a:chExt cx="768496" cy="1620791"/>
            </a:xfrm>
          </p:grpSpPr>
          <p:sp>
            <p:nvSpPr>
              <p:cNvPr id="46" name="Freeform 46"/>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000000"/>
              </a:solidFill>
            </p:spPr>
            <p:txBody>
              <a:bodyPr/>
              <a:lstStyle/>
              <a:p>
                <a:pPr defTabSz="609630"/>
                <a:endParaRPr lang="en-GB" sz="1200">
                  <a:solidFill>
                    <a:prstClr val="black"/>
                  </a:solidFill>
                  <a:latin typeface="Calibri"/>
                </a:endParaRPr>
              </a:p>
            </p:txBody>
          </p:sp>
          <p:sp>
            <p:nvSpPr>
              <p:cNvPr id="47" name="TextBox 47"/>
              <p:cNvSpPr txBox="1"/>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grpSp>
        <p:nvGrpSpPr>
          <p:cNvPr id="76" name="Group 75">
            <a:extLst>
              <a:ext uri="{FF2B5EF4-FFF2-40B4-BE49-F238E27FC236}">
                <a16:creationId xmlns:a16="http://schemas.microsoft.com/office/drawing/2014/main" id="{0983F3E0-FCF5-3B5C-8121-27C0D50F63DD}"/>
              </a:ext>
            </a:extLst>
          </p:cNvPr>
          <p:cNvGrpSpPr/>
          <p:nvPr/>
        </p:nvGrpSpPr>
        <p:grpSpPr>
          <a:xfrm>
            <a:off x="6129959" y="4127358"/>
            <a:ext cx="2037101" cy="1702990"/>
            <a:chOff x="6129959" y="4127358"/>
            <a:chExt cx="2037101" cy="1702990"/>
          </a:xfrm>
        </p:grpSpPr>
        <p:grpSp>
          <p:nvGrpSpPr>
            <p:cNvPr id="70" name="Group 69">
              <a:extLst>
                <a:ext uri="{FF2B5EF4-FFF2-40B4-BE49-F238E27FC236}">
                  <a16:creationId xmlns:a16="http://schemas.microsoft.com/office/drawing/2014/main" id="{4A7E2E89-D316-97BA-E454-23A1B3699D70}"/>
                </a:ext>
              </a:extLst>
            </p:cNvPr>
            <p:cNvGrpSpPr/>
            <p:nvPr/>
          </p:nvGrpSpPr>
          <p:grpSpPr>
            <a:xfrm>
              <a:off x="6129959" y="4127358"/>
              <a:ext cx="1702990" cy="1702990"/>
              <a:chOff x="6129959" y="4127358"/>
              <a:chExt cx="1702990" cy="1702990"/>
            </a:xfrm>
          </p:grpSpPr>
          <p:grpSp>
            <p:nvGrpSpPr>
              <p:cNvPr id="23" name="Group 23"/>
              <p:cNvGrpSpPr/>
              <p:nvPr/>
            </p:nvGrpSpPr>
            <p:grpSpPr>
              <a:xfrm>
                <a:off x="6129959" y="4127358"/>
                <a:ext cx="1702990" cy="170299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19050" cap="sq">
                  <a:solidFill>
                    <a:srgbClr val="000000"/>
                  </a:solidFill>
                  <a:prstDash val="solid"/>
                  <a:miter/>
                </a:ln>
              </p:spPr>
              <p:txBody>
                <a:bodyPr/>
                <a:lstStyle/>
                <a:p>
                  <a:pPr defTabSz="609630"/>
                  <a:endParaRPr lang="en-GB" sz="1200">
                    <a:solidFill>
                      <a:prstClr val="black"/>
                    </a:solidFill>
                    <a:latin typeface="Calibri"/>
                  </a:endParaRPr>
                </a:p>
              </p:txBody>
            </p:sp>
            <p:sp>
              <p:nvSpPr>
                <p:cNvPr id="25" name="TextBox 25"/>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35" name="TextBox 35"/>
              <p:cNvSpPr txBox="1"/>
              <p:nvPr/>
            </p:nvSpPr>
            <p:spPr>
              <a:xfrm>
                <a:off x="6164544" y="4594939"/>
                <a:ext cx="1633820" cy="764120"/>
              </a:xfrm>
              <a:prstGeom prst="rect">
                <a:avLst/>
              </a:prstGeom>
            </p:spPr>
            <p:txBody>
              <a:bodyPr lIns="0" tIns="0" rIns="0" bIns="0" rtlCol="0" anchor="t">
                <a:spAutoFit/>
              </a:bodyPr>
              <a:lstStyle/>
              <a:p>
                <a:pPr algn="ctr" defTabSz="609630">
                  <a:lnSpc>
                    <a:spcPts val="1964"/>
                  </a:lnSpc>
                </a:pPr>
                <a:r>
                  <a:rPr lang="en-US" sz="1637" b="1">
                    <a:solidFill>
                      <a:srgbClr val="FFFFFF"/>
                    </a:solidFill>
                    <a:latin typeface="Poppins Bold"/>
                    <a:ea typeface="Poppins Bold"/>
                    <a:cs typeface="Poppins Bold"/>
                    <a:sym typeface="Poppins Bold"/>
                  </a:rPr>
                  <a:t>Get </a:t>
                </a:r>
              </a:p>
              <a:p>
                <a:pPr algn="ctr" defTabSz="609630">
                  <a:lnSpc>
                    <a:spcPts val="1964"/>
                  </a:lnSpc>
                </a:pPr>
                <a:r>
                  <a:rPr lang="en-US" sz="1637" b="1">
                    <a:solidFill>
                      <a:srgbClr val="FFFFFF"/>
                    </a:solidFill>
                    <a:latin typeface="Poppins Bold"/>
                    <a:ea typeface="Poppins Bold"/>
                    <a:cs typeface="Poppins Bold"/>
                    <a:sym typeface="Poppins Bold"/>
                  </a:rPr>
                  <a:t>work </a:t>
                </a:r>
              </a:p>
              <a:p>
                <a:pPr algn="ctr" defTabSz="609630">
                  <a:lnSpc>
                    <a:spcPts val="1964"/>
                  </a:lnSpc>
                </a:pPr>
                <a:r>
                  <a:rPr lang="en-US" sz="1637" b="1">
                    <a:solidFill>
                      <a:srgbClr val="FFFFFF"/>
                    </a:solidFill>
                    <a:latin typeface="Poppins Bold"/>
                    <a:ea typeface="Poppins Bold"/>
                    <a:cs typeface="Poppins Bold"/>
                    <a:sym typeface="Poppins Bold"/>
                  </a:rPr>
                  <a:t>ready</a:t>
                </a:r>
              </a:p>
            </p:txBody>
          </p:sp>
        </p:grpSp>
        <p:grpSp>
          <p:nvGrpSpPr>
            <p:cNvPr id="48" name="Group 48"/>
            <p:cNvGrpSpPr/>
            <p:nvPr/>
          </p:nvGrpSpPr>
          <p:grpSpPr>
            <a:xfrm rot="-5400000">
              <a:off x="7539330" y="4555232"/>
              <a:ext cx="403809" cy="851650"/>
              <a:chOff x="0" y="0"/>
              <a:chExt cx="768496" cy="1620791"/>
            </a:xfrm>
          </p:grpSpPr>
          <p:sp>
            <p:nvSpPr>
              <p:cNvPr id="49" name="Freeform 49"/>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000000"/>
              </a:solidFill>
            </p:spPr>
            <p:txBody>
              <a:bodyPr/>
              <a:lstStyle/>
              <a:p>
                <a:pPr defTabSz="609630"/>
                <a:endParaRPr lang="en-GB" sz="1200">
                  <a:solidFill>
                    <a:prstClr val="black"/>
                  </a:solidFill>
                  <a:latin typeface="Calibri"/>
                </a:endParaRPr>
              </a:p>
            </p:txBody>
          </p:sp>
          <p:sp>
            <p:nvSpPr>
              <p:cNvPr id="50" name="TextBox 50"/>
              <p:cNvSpPr txBox="1"/>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grpSp>
        <p:nvGrpSpPr>
          <p:cNvPr id="71" name="Group 70">
            <a:extLst>
              <a:ext uri="{FF2B5EF4-FFF2-40B4-BE49-F238E27FC236}">
                <a16:creationId xmlns:a16="http://schemas.microsoft.com/office/drawing/2014/main" id="{6ECEADA4-F2DD-2F97-8B69-1A6C698140A5}"/>
              </a:ext>
            </a:extLst>
          </p:cNvPr>
          <p:cNvGrpSpPr/>
          <p:nvPr/>
        </p:nvGrpSpPr>
        <p:grpSpPr>
          <a:xfrm>
            <a:off x="8294123" y="3986260"/>
            <a:ext cx="1702990" cy="1844088"/>
            <a:chOff x="8294123" y="3986260"/>
            <a:chExt cx="1702990" cy="1844088"/>
          </a:xfrm>
        </p:grpSpPr>
        <p:grpSp>
          <p:nvGrpSpPr>
            <p:cNvPr id="20" name="Group 20"/>
            <p:cNvGrpSpPr/>
            <p:nvPr/>
          </p:nvGrpSpPr>
          <p:grpSpPr>
            <a:xfrm>
              <a:off x="8294123" y="4127358"/>
              <a:ext cx="1702990" cy="170299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FFFFFF"/>
                </a:solidFill>
                <a:prstDash val="solid"/>
                <a:miter/>
              </a:ln>
            </p:spPr>
            <p:txBody>
              <a:bodyPr/>
              <a:lstStyle/>
              <a:p>
                <a:pPr defTabSz="609630"/>
                <a:endParaRPr lang="en-GB" sz="1200">
                  <a:solidFill>
                    <a:prstClr val="black"/>
                  </a:solidFill>
                  <a:latin typeface="Calibri"/>
                </a:endParaRPr>
              </a:p>
            </p:txBody>
          </p:sp>
          <p:sp>
            <p:nvSpPr>
              <p:cNvPr id="22" name="TextBox 22"/>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37" name="TextBox 37"/>
            <p:cNvSpPr txBox="1"/>
            <p:nvPr/>
          </p:nvSpPr>
          <p:spPr>
            <a:xfrm>
              <a:off x="8334599" y="4838182"/>
              <a:ext cx="1633820" cy="251159"/>
            </a:xfrm>
            <a:prstGeom prst="rect">
              <a:avLst/>
            </a:prstGeom>
          </p:spPr>
          <p:txBody>
            <a:bodyPr lIns="0" tIns="0" rIns="0" bIns="0" rtlCol="0" anchor="t">
              <a:spAutoFit/>
            </a:bodyPr>
            <a:lstStyle/>
            <a:p>
              <a:pPr algn="ctr" defTabSz="609630">
                <a:lnSpc>
                  <a:spcPts val="1964"/>
                </a:lnSpc>
              </a:pPr>
              <a:r>
                <a:rPr lang="en-US" sz="1637" b="1" dirty="0">
                  <a:solidFill>
                    <a:srgbClr val="765AB0"/>
                  </a:solidFill>
                  <a:latin typeface="Poppins Bold"/>
                  <a:ea typeface="Poppins Bold"/>
                  <a:cs typeface="Poppins Bold"/>
                  <a:sym typeface="Poppins Bold"/>
                </a:rPr>
                <a:t>21 subjects</a:t>
              </a:r>
            </a:p>
          </p:txBody>
        </p:sp>
        <p:grpSp>
          <p:nvGrpSpPr>
            <p:cNvPr id="51" name="Group 51"/>
            <p:cNvGrpSpPr/>
            <p:nvPr/>
          </p:nvGrpSpPr>
          <p:grpSpPr>
            <a:xfrm rot="-8381536">
              <a:off x="9494944" y="3986260"/>
              <a:ext cx="403809" cy="851650"/>
              <a:chOff x="0" y="0"/>
              <a:chExt cx="768496" cy="1620791"/>
            </a:xfrm>
          </p:grpSpPr>
          <p:sp>
            <p:nvSpPr>
              <p:cNvPr id="52" name="Freeform 52"/>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FFFFFF"/>
              </a:solidFill>
            </p:spPr>
            <p:txBody>
              <a:bodyPr/>
              <a:lstStyle/>
              <a:p>
                <a:pPr defTabSz="609630"/>
                <a:endParaRPr lang="en-GB" sz="1200">
                  <a:solidFill>
                    <a:prstClr val="black"/>
                  </a:solidFill>
                  <a:latin typeface="Calibri"/>
                </a:endParaRPr>
              </a:p>
            </p:txBody>
          </p:sp>
          <p:sp>
            <p:nvSpPr>
              <p:cNvPr id="53" name="TextBox 53"/>
              <p:cNvSpPr txBox="1"/>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grpSp>
        <p:nvGrpSpPr>
          <p:cNvPr id="74" name="Group 73">
            <a:extLst>
              <a:ext uri="{FF2B5EF4-FFF2-40B4-BE49-F238E27FC236}">
                <a16:creationId xmlns:a16="http://schemas.microsoft.com/office/drawing/2014/main" id="{5EBB7060-C86F-ECC2-1384-EC445678DD33}"/>
              </a:ext>
            </a:extLst>
          </p:cNvPr>
          <p:cNvGrpSpPr/>
          <p:nvPr/>
        </p:nvGrpSpPr>
        <p:grpSpPr>
          <a:xfrm>
            <a:off x="1450272" y="4127358"/>
            <a:ext cx="2049598" cy="1702990"/>
            <a:chOff x="1450272" y="4127358"/>
            <a:chExt cx="2049598" cy="1702990"/>
          </a:xfrm>
        </p:grpSpPr>
        <p:grpSp>
          <p:nvGrpSpPr>
            <p:cNvPr id="68" name="Group 67">
              <a:extLst>
                <a:ext uri="{FF2B5EF4-FFF2-40B4-BE49-F238E27FC236}">
                  <a16:creationId xmlns:a16="http://schemas.microsoft.com/office/drawing/2014/main" id="{53DF9CA4-E71D-A4FD-23EE-E77CA6682693}"/>
                </a:ext>
              </a:extLst>
            </p:cNvPr>
            <p:cNvGrpSpPr/>
            <p:nvPr/>
          </p:nvGrpSpPr>
          <p:grpSpPr>
            <a:xfrm>
              <a:off x="1796880" y="4127358"/>
              <a:ext cx="1702990" cy="1702990"/>
              <a:chOff x="1796880" y="4127358"/>
              <a:chExt cx="1702990" cy="1702990"/>
            </a:xfrm>
          </p:grpSpPr>
          <p:grpSp>
            <p:nvGrpSpPr>
              <p:cNvPr id="32" name="Group 32"/>
              <p:cNvGrpSpPr/>
              <p:nvPr/>
            </p:nvGrpSpPr>
            <p:grpSpPr>
              <a:xfrm>
                <a:off x="1796880" y="4127358"/>
                <a:ext cx="1702990" cy="1702990"/>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19050" cap="sq">
                  <a:solidFill>
                    <a:srgbClr val="000000"/>
                  </a:solidFill>
                  <a:prstDash val="solid"/>
                  <a:miter/>
                </a:ln>
              </p:spPr>
              <p:txBody>
                <a:bodyPr/>
                <a:lstStyle/>
                <a:p>
                  <a:pPr defTabSz="609630"/>
                  <a:endParaRPr lang="en-GB" sz="1200">
                    <a:solidFill>
                      <a:prstClr val="black"/>
                    </a:solidFill>
                    <a:latin typeface="Calibri"/>
                  </a:endParaRPr>
                </a:p>
              </p:txBody>
            </p:sp>
            <p:sp>
              <p:nvSpPr>
                <p:cNvPr id="34" name="TextBox 34"/>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36" name="TextBox 36"/>
              <p:cNvSpPr txBox="1"/>
              <p:nvPr/>
            </p:nvSpPr>
            <p:spPr>
              <a:xfrm>
                <a:off x="1826713" y="4594939"/>
                <a:ext cx="1633820" cy="764120"/>
              </a:xfrm>
              <a:prstGeom prst="rect">
                <a:avLst/>
              </a:prstGeom>
            </p:spPr>
            <p:txBody>
              <a:bodyPr lIns="0" tIns="0" rIns="0" bIns="0" rtlCol="0" anchor="t">
                <a:spAutoFit/>
              </a:bodyPr>
              <a:lstStyle/>
              <a:p>
                <a:pPr algn="ctr" defTabSz="609630">
                  <a:lnSpc>
                    <a:spcPts val="1964"/>
                  </a:lnSpc>
                </a:pPr>
                <a:r>
                  <a:rPr lang="en-US" sz="1637" b="1" dirty="0">
                    <a:solidFill>
                      <a:srgbClr val="FFFFFF"/>
                    </a:solidFill>
                    <a:latin typeface="Poppins Bold"/>
                    <a:ea typeface="Poppins Bold"/>
                    <a:cs typeface="Poppins Bold"/>
                    <a:sym typeface="Poppins Bold"/>
                  </a:rPr>
                  <a:t>1 T Level </a:t>
                </a:r>
              </a:p>
              <a:p>
                <a:pPr algn="ctr" defTabSz="609630">
                  <a:lnSpc>
                    <a:spcPts val="1964"/>
                  </a:lnSpc>
                </a:pPr>
                <a:r>
                  <a:rPr lang="en-US" sz="1637" b="1" dirty="0">
                    <a:solidFill>
                      <a:srgbClr val="FFFFFF"/>
                    </a:solidFill>
                    <a:latin typeface="Poppins Bold"/>
                    <a:ea typeface="Poppins Bold"/>
                    <a:cs typeface="Poppins Bold"/>
                    <a:sym typeface="Poppins Bold"/>
                  </a:rPr>
                  <a:t>= </a:t>
                </a:r>
              </a:p>
              <a:p>
                <a:pPr algn="ctr" defTabSz="609630">
                  <a:lnSpc>
                    <a:spcPts val="1964"/>
                  </a:lnSpc>
                </a:pPr>
                <a:r>
                  <a:rPr lang="en-US" sz="1637" b="1" dirty="0">
                    <a:solidFill>
                      <a:srgbClr val="FFFFFF"/>
                    </a:solidFill>
                    <a:latin typeface="Poppins Bold"/>
                    <a:ea typeface="Poppins Bold"/>
                    <a:cs typeface="Poppins Bold"/>
                    <a:sym typeface="Poppins Bold"/>
                  </a:rPr>
                  <a:t>3 A-levels</a:t>
                </a:r>
              </a:p>
            </p:txBody>
          </p:sp>
        </p:grpSp>
        <p:grpSp>
          <p:nvGrpSpPr>
            <p:cNvPr id="54" name="Group 54"/>
            <p:cNvGrpSpPr/>
            <p:nvPr/>
          </p:nvGrpSpPr>
          <p:grpSpPr>
            <a:xfrm rot="5472222">
              <a:off x="1674192" y="4553028"/>
              <a:ext cx="403809" cy="851650"/>
              <a:chOff x="0" y="0"/>
              <a:chExt cx="768496" cy="1620791"/>
            </a:xfrm>
          </p:grpSpPr>
          <p:sp>
            <p:nvSpPr>
              <p:cNvPr id="55" name="Freeform 55"/>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000000"/>
              </a:solidFill>
            </p:spPr>
            <p:txBody>
              <a:bodyPr/>
              <a:lstStyle/>
              <a:p>
                <a:pPr defTabSz="609630"/>
                <a:endParaRPr lang="en-GB" sz="1200">
                  <a:solidFill>
                    <a:prstClr val="black"/>
                  </a:solidFill>
                  <a:latin typeface="Calibri"/>
                </a:endParaRPr>
              </a:p>
            </p:txBody>
          </p:sp>
          <p:sp>
            <p:nvSpPr>
              <p:cNvPr id="56" name="TextBox 56"/>
              <p:cNvSpPr txBox="1"/>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grpSp>
        <p:nvGrpSpPr>
          <p:cNvPr id="64" name="Group 63">
            <a:extLst>
              <a:ext uri="{FF2B5EF4-FFF2-40B4-BE49-F238E27FC236}">
                <a16:creationId xmlns:a16="http://schemas.microsoft.com/office/drawing/2014/main" id="{F4F32D27-163E-019E-87FE-3824BD593E5A}"/>
              </a:ext>
            </a:extLst>
          </p:cNvPr>
          <p:cNvGrpSpPr/>
          <p:nvPr/>
        </p:nvGrpSpPr>
        <p:grpSpPr>
          <a:xfrm>
            <a:off x="1792128" y="1992423"/>
            <a:ext cx="1702990" cy="1702990"/>
            <a:chOff x="1792128" y="1992423"/>
            <a:chExt cx="1702990" cy="1702990"/>
          </a:xfrm>
        </p:grpSpPr>
        <p:grpSp>
          <p:nvGrpSpPr>
            <p:cNvPr id="5" name="Group 5"/>
            <p:cNvGrpSpPr/>
            <p:nvPr/>
          </p:nvGrpSpPr>
          <p:grpSpPr>
            <a:xfrm>
              <a:off x="1792128" y="1992423"/>
              <a:ext cx="1702990" cy="170299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FFFFFF"/>
                </a:solidFill>
                <a:prstDash val="solid"/>
                <a:miter/>
              </a:ln>
            </p:spPr>
            <p:txBody>
              <a:bodyPr/>
              <a:lstStyle/>
              <a:p>
                <a:pPr defTabSz="609630"/>
                <a:endParaRPr lang="en-GB" sz="1200">
                  <a:solidFill>
                    <a:prstClr val="black"/>
                  </a:solidFill>
                  <a:latin typeface="Calibri"/>
                </a:endParaRPr>
              </a:p>
            </p:txBody>
          </p:sp>
          <p:sp>
            <p:nvSpPr>
              <p:cNvPr id="7" name="TextBox 7"/>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57" name="TextBox 57"/>
            <p:cNvSpPr txBox="1"/>
            <p:nvPr/>
          </p:nvSpPr>
          <p:spPr>
            <a:xfrm>
              <a:off x="1826713" y="2581625"/>
              <a:ext cx="1633820" cy="507639"/>
            </a:xfrm>
            <a:prstGeom prst="rect">
              <a:avLst/>
            </a:prstGeom>
          </p:spPr>
          <p:txBody>
            <a:bodyPr lIns="0" tIns="0" rIns="0" bIns="0" rtlCol="0" anchor="t">
              <a:spAutoFit/>
            </a:bodyPr>
            <a:lstStyle/>
            <a:p>
              <a:pPr algn="ctr" defTabSz="609630">
                <a:lnSpc>
                  <a:spcPts val="1964"/>
                </a:lnSpc>
              </a:pPr>
              <a:r>
                <a:rPr lang="en-US" sz="1637" b="1" dirty="0">
                  <a:solidFill>
                    <a:srgbClr val="765AB0"/>
                  </a:solidFill>
                  <a:latin typeface="Poppins Bold"/>
                  <a:ea typeface="Poppins Bold"/>
                  <a:cs typeface="Poppins Bold"/>
                  <a:sym typeface="Poppins Bold"/>
                </a:rPr>
                <a:t>Two year </a:t>
              </a:r>
            </a:p>
            <a:p>
              <a:pPr algn="ctr" defTabSz="609630">
                <a:lnSpc>
                  <a:spcPts val="1964"/>
                </a:lnSpc>
              </a:pPr>
              <a:r>
                <a:rPr lang="en-US" sz="1637" b="1" dirty="0">
                  <a:solidFill>
                    <a:srgbClr val="765AB0"/>
                  </a:solidFill>
                  <a:latin typeface="Poppins Bold"/>
                  <a:ea typeface="Poppins Bold"/>
                  <a:cs typeface="Poppins Bold"/>
                  <a:sym typeface="Poppins Bold"/>
                </a:rPr>
                <a:t>course</a:t>
              </a:r>
            </a:p>
          </p:txBody>
        </p:sp>
      </p:grpSp>
      <p:grpSp>
        <p:nvGrpSpPr>
          <p:cNvPr id="73" name="Group 72">
            <a:extLst>
              <a:ext uri="{FF2B5EF4-FFF2-40B4-BE49-F238E27FC236}">
                <a16:creationId xmlns:a16="http://schemas.microsoft.com/office/drawing/2014/main" id="{77AB8E58-0CBE-2864-5603-6994E6C7709E}"/>
              </a:ext>
            </a:extLst>
          </p:cNvPr>
          <p:cNvGrpSpPr/>
          <p:nvPr/>
        </p:nvGrpSpPr>
        <p:grpSpPr>
          <a:xfrm>
            <a:off x="8294123" y="1869428"/>
            <a:ext cx="1702990" cy="1825985"/>
            <a:chOff x="8294123" y="1869428"/>
            <a:chExt cx="1702990" cy="1825985"/>
          </a:xfrm>
        </p:grpSpPr>
        <p:grpSp>
          <p:nvGrpSpPr>
            <p:cNvPr id="14" name="Group 14"/>
            <p:cNvGrpSpPr/>
            <p:nvPr/>
          </p:nvGrpSpPr>
          <p:grpSpPr>
            <a:xfrm rot="8338213">
              <a:off x="8396999" y="1869428"/>
              <a:ext cx="403809" cy="851650"/>
              <a:chOff x="0" y="0"/>
              <a:chExt cx="768496" cy="1620791"/>
            </a:xfrm>
          </p:grpSpPr>
          <p:sp>
            <p:nvSpPr>
              <p:cNvPr id="15" name="Freeform 15"/>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000000"/>
              </a:solidFill>
            </p:spPr>
            <p:txBody>
              <a:bodyPr/>
              <a:lstStyle/>
              <a:p>
                <a:pPr defTabSz="609630"/>
                <a:endParaRPr lang="en-GB" sz="1200">
                  <a:solidFill>
                    <a:prstClr val="black"/>
                  </a:solidFill>
                  <a:latin typeface="Calibri"/>
                </a:endParaRPr>
              </a:p>
            </p:txBody>
          </p:sp>
          <p:sp>
            <p:nvSpPr>
              <p:cNvPr id="16" name="TextBox 16"/>
              <p:cNvSpPr txBox="1"/>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nvGrpSpPr>
            <p:cNvPr id="67" name="Group 66">
              <a:extLst>
                <a:ext uri="{FF2B5EF4-FFF2-40B4-BE49-F238E27FC236}">
                  <a16:creationId xmlns:a16="http://schemas.microsoft.com/office/drawing/2014/main" id="{D0A78DA7-1F35-3085-BA32-D961BEF3117A}"/>
                </a:ext>
              </a:extLst>
            </p:cNvPr>
            <p:cNvGrpSpPr/>
            <p:nvPr/>
          </p:nvGrpSpPr>
          <p:grpSpPr>
            <a:xfrm>
              <a:off x="8294123" y="1992423"/>
              <a:ext cx="1702990" cy="1702990"/>
              <a:chOff x="8294123" y="1992423"/>
              <a:chExt cx="1702990" cy="1702990"/>
            </a:xfrm>
          </p:grpSpPr>
          <p:grpSp>
            <p:nvGrpSpPr>
              <p:cNvPr id="17" name="Group 17"/>
              <p:cNvGrpSpPr/>
              <p:nvPr/>
            </p:nvGrpSpPr>
            <p:grpSpPr>
              <a:xfrm>
                <a:off x="8294123" y="1992423"/>
                <a:ext cx="1702990" cy="1702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w="19050" cap="sq">
                  <a:solidFill>
                    <a:srgbClr val="000000"/>
                  </a:solidFill>
                  <a:prstDash val="solid"/>
                  <a:miter/>
                </a:ln>
              </p:spPr>
              <p:txBody>
                <a:bodyPr/>
                <a:lstStyle/>
                <a:p>
                  <a:pPr defTabSz="609630"/>
                  <a:endParaRPr lang="en-GB" sz="1200">
                    <a:solidFill>
                      <a:prstClr val="black"/>
                    </a:solidFill>
                    <a:latin typeface="Calibri"/>
                  </a:endParaRPr>
                </a:p>
              </p:txBody>
            </p:sp>
            <p:sp>
              <p:nvSpPr>
                <p:cNvPr id="19" name="TextBox 19"/>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58" name="TextBox 58"/>
              <p:cNvSpPr txBox="1"/>
              <p:nvPr/>
            </p:nvSpPr>
            <p:spPr>
              <a:xfrm>
                <a:off x="8325873" y="2460004"/>
                <a:ext cx="1633820" cy="764120"/>
              </a:xfrm>
              <a:prstGeom prst="rect">
                <a:avLst/>
              </a:prstGeom>
            </p:spPr>
            <p:txBody>
              <a:bodyPr lIns="0" tIns="0" rIns="0" bIns="0" rtlCol="0" anchor="t">
                <a:spAutoFit/>
              </a:bodyPr>
              <a:lstStyle/>
              <a:p>
                <a:pPr algn="ctr" defTabSz="609630">
                  <a:lnSpc>
                    <a:spcPts val="1964"/>
                  </a:lnSpc>
                </a:pPr>
                <a:r>
                  <a:rPr lang="en-US" sz="1637" b="1" dirty="0">
                    <a:solidFill>
                      <a:srgbClr val="FFFFFF"/>
                    </a:solidFill>
                    <a:latin typeface="Poppins Bold"/>
                    <a:ea typeface="Poppins Bold"/>
                    <a:cs typeface="Poppins Bold"/>
                    <a:sym typeface="Poppins Bold"/>
                  </a:rPr>
                  <a:t>45-day </a:t>
                </a:r>
              </a:p>
              <a:p>
                <a:pPr algn="ctr" defTabSz="609630">
                  <a:lnSpc>
                    <a:spcPts val="1964"/>
                  </a:lnSpc>
                </a:pPr>
                <a:r>
                  <a:rPr lang="en-US" sz="1637" b="1" dirty="0">
                    <a:solidFill>
                      <a:srgbClr val="FFFFFF"/>
                    </a:solidFill>
                    <a:latin typeface="Poppins Bold"/>
                    <a:ea typeface="Poppins Bold"/>
                    <a:cs typeface="Poppins Bold"/>
                    <a:sym typeface="Poppins Bold"/>
                  </a:rPr>
                  <a:t>industry placement</a:t>
                </a:r>
              </a:p>
            </p:txBody>
          </p:sp>
        </p:grpSp>
      </p:grpSp>
      <p:grpSp>
        <p:nvGrpSpPr>
          <p:cNvPr id="75" name="Group 74">
            <a:extLst>
              <a:ext uri="{FF2B5EF4-FFF2-40B4-BE49-F238E27FC236}">
                <a16:creationId xmlns:a16="http://schemas.microsoft.com/office/drawing/2014/main" id="{0D1CBB81-BC4D-7796-2BDF-6E3DB6F6FE0D}"/>
              </a:ext>
            </a:extLst>
          </p:cNvPr>
          <p:cNvGrpSpPr/>
          <p:nvPr/>
        </p:nvGrpSpPr>
        <p:grpSpPr>
          <a:xfrm>
            <a:off x="3963420" y="4127358"/>
            <a:ext cx="1702990" cy="1938181"/>
            <a:chOff x="3963420" y="4127358"/>
            <a:chExt cx="1702990" cy="1938181"/>
          </a:xfrm>
        </p:grpSpPr>
        <p:grpSp>
          <p:nvGrpSpPr>
            <p:cNvPr id="26" name="Group 26"/>
            <p:cNvGrpSpPr/>
            <p:nvPr/>
          </p:nvGrpSpPr>
          <p:grpSpPr>
            <a:xfrm rot="2377471">
              <a:off x="4182360" y="5213889"/>
              <a:ext cx="403809" cy="851650"/>
              <a:chOff x="0" y="0"/>
              <a:chExt cx="768496" cy="1620791"/>
            </a:xfrm>
          </p:grpSpPr>
          <p:sp>
            <p:nvSpPr>
              <p:cNvPr id="27" name="Freeform 27"/>
              <p:cNvSpPr/>
              <p:nvPr/>
            </p:nvSpPr>
            <p:spPr>
              <a:xfrm>
                <a:off x="0" y="0"/>
                <a:ext cx="768496" cy="1620791"/>
              </a:xfrm>
              <a:custGeom>
                <a:avLst/>
                <a:gdLst/>
                <a:ahLst/>
                <a:cxnLst/>
                <a:rect l="l" t="t" r="r" b="b"/>
                <a:pathLst>
                  <a:path w="768496" h="1620791">
                    <a:moveTo>
                      <a:pt x="384248" y="1620791"/>
                    </a:moveTo>
                    <a:lnTo>
                      <a:pt x="0" y="1214391"/>
                    </a:lnTo>
                    <a:lnTo>
                      <a:pt x="203200" y="1214391"/>
                    </a:lnTo>
                    <a:lnTo>
                      <a:pt x="203200" y="0"/>
                    </a:lnTo>
                    <a:lnTo>
                      <a:pt x="565296" y="0"/>
                    </a:lnTo>
                    <a:lnTo>
                      <a:pt x="565296" y="1214391"/>
                    </a:lnTo>
                    <a:lnTo>
                      <a:pt x="768496" y="1214391"/>
                    </a:lnTo>
                    <a:lnTo>
                      <a:pt x="384248" y="1620791"/>
                    </a:lnTo>
                    <a:close/>
                  </a:path>
                </a:pathLst>
              </a:custGeom>
              <a:solidFill>
                <a:srgbClr val="FFFFFF"/>
              </a:solidFill>
            </p:spPr>
            <p:txBody>
              <a:bodyPr/>
              <a:lstStyle/>
              <a:p>
                <a:pPr defTabSz="609630"/>
                <a:endParaRPr lang="en-GB" sz="1200">
                  <a:solidFill>
                    <a:prstClr val="black"/>
                  </a:solidFill>
                  <a:latin typeface="Calibri"/>
                </a:endParaRPr>
              </a:p>
            </p:txBody>
          </p:sp>
          <p:sp>
            <p:nvSpPr>
              <p:cNvPr id="28" name="TextBox 28"/>
              <p:cNvSpPr txBox="1"/>
              <p:nvPr/>
            </p:nvSpPr>
            <p:spPr>
              <a:xfrm>
                <a:off x="203200" y="0"/>
                <a:ext cx="362096" cy="1519191"/>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grpSp>
          <p:nvGrpSpPr>
            <p:cNvPr id="69" name="Group 68">
              <a:extLst>
                <a:ext uri="{FF2B5EF4-FFF2-40B4-BE49-F238E27FC236}">
                  <a16:creationId xmlns:a16="http://schemas.microsoft.com/office/drawing/2014/main" id="{B56CCCEB-24B3-D5B7-A16A-5FB8A87A7CF7}"/>
                </a:ext>
              </a:extLst>
            </p:cNvPr>
            <p:cNvGrpSpPr/>
            <p:nvPr/>
          </p:nvGrpSpPr>
          <p:grpSpPr>
            <a:xfrm>
              <a:off x="3963420" y="4127358"/>
              <a:ext cx="1702990" cy="1702990"/>
              <a:chOff x="3963420" y="4127358"/>
              <a:chExt cx="1702990" cy="1702990"/>
            </a:xfrm>
          </p:grpSpPr>
          <p:grpSp>
            <p:nvGrpSpPr>
              <p:cNvPr id="29" name="Group 29"/>
              <p:cNvGrpSpPr/>
              <p:nvPr/>
            </p:nvGrpSpPr>
            <p:grpSpPr>
              <a:xfrm>
                <a:off x="3963420" y="4127358"/>
                <a:ext cx="1702990" cy="1702990"/>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FFFFFF"/>
                  </a:solidFill>
                  <a:prstDash val="solid"/>
                  <a:miter/>
                </a:ln>
              </p:spPr>
              <p:txBody>
                <a:bodyPr/>
                <a:lstStyle/>
                <a:p>
                  <a:pPr defTabSz="609630"/>
                  <a:endParaRPr lang="en-GB" sz="1200">
                    <a:solidFill>
                      <a:prstClr val="black"/>
                    </a:solidFill>
                    <a:latin typeface="Calibri"/>
                  </a:endParaRPr>
                </a:p>
              </p:txBody>
            </p:sp>
            <p:sp>
              <p:nvSpPr>
                <p:cNvPr id="31" name="TextBox 31"/>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59" name="TextBox 59"/>
              <p:cNvSpPr txBox="1"/>
              <p:nvPr/>
            </p:nvSpPr>
            <p:spPr>
              <a:xfrm>
                <a:off x="3995628" y="4594939"/>
                <a:ext cx="1633820" cy="764120"/>
              </a:xfrm>
              <a:prstGeom prst="rect">
                <a:avLst/>
              </a:prstGeom>
            </p:spPr>
            <p:txBody>
              <a:bodyPr lIns="0" tIns="0" rIns="0" bIns="0" rtlCol="0" anchor="t">
                <a:spAutoFit/>
              </a:bodyPr>
              <a:lstStyle/>
              <a:p>
                <a:pPr algn="ctr" defTabSz="609630">
                  <a:lnSpc>
                    <a:spcPts val="1964"/>
                  </a:lnSpc>
                </a:pPr>
                <a:r>
                  <a:rPr lang="en-US" sz="1637" b="1" dirty="0">
                    <a:solidFill>
                      <a:srgbClr val="765AB0"/>
                    </a:solidFill>
                    <a:latin typeface="Poppins Bold"/>
                    <a:ea typeface="Poppins Bold"/>
                    <a:cs typeface="Poppins Bold"/>
                    <a:sym typeface="Poppins Bold"/>
                  </a:rPr>
                  <a:t>Designed </a:t>
                </a:r>
              </a:p>
              <a:p>
                <a:pPr algn="ctr" defTabSz="609630">
                  <a:lnSpc>
                    <a:spcPts val="1964"/>
                  </a:lnSpc>
                </a:pPr>
                <a:r>
                  <a:rPr lang="en-US" sz="1637" b="1" dirty="0">
                    <a:solidFill>
                      <a:srgbClr val="765AB0"/>
                    </a:solidFill>
                    <a:latin typeface="Poppins Bold"/>
                    <a:ea typeface="Poppins Bold"/>
                    <a:cs typeface="Poppins Bold"/>
                    <a:sym typeface="Poppins Bold"/>
                  </a:rPr>
                  <a:t>by </a:t>
                </a:r>
              </a:p>
              <a:p>
                <a:pPr algn="ctr" defTabSz="609630">
                  <a:lnSpc>
                    <a:spcPts val="1964"/>
                  </a:lnSpc>
                </a:pPr>
                <a:r>
                  <a:rPr lang="en-US" sz="1637" b="1" dirty="0">
                    <a:solidFill>
                      <a:srgbClr val="765AB0"/>
                    </a:solidFill>
                    <a:latin typeface="Poppins Bold"/>
                    <a:ea typeface="Poppins Bold"/>
                    <a:cs typeface="Poppins Bold"/>
                    <a:sym typeface="Poppins Bold"/>
                  </a:rPr>
                  <a:t>employers</a:t>
                </a:r>
              </a:p>
            </p:txBody>
          </p:sp>
        </p:grpSp>
      </p:grpSp>
      <p:grpSp>
        <p:nvGrpSpPr>
          <p:cNvPr id="66" name="Group 65">
            <a:extLst>
              <a:ext uri="{FF2B5EF4-FFF2-40B4-BE49-F238E27FC236}">
                <a16:creationId xmlns:a16="http://schemas.microsoft.com/office/drawing/2014/main" id="{29540FAA-540D-778E-ACB0-C2F172786082}"/>
              </a:ext>
            </a:extLst>
          </p:cNvPr>
          <p:cNvGrpSpPr/>
          <p:nvPr/>
        </p:nvGrpSpPr>
        <p:grpSpPr>
          <a:xfrm>
            <a:off x="6127584" y="1992423"/>
            <a:ext cx="1702990" cy="1702990"/>
            <a:chOff x="6127584" y="1992423"/>
            <a:chExt cx="1702990" cy="1702990"/>
          </a:xfrm>
        </p:grpSpPr>
        <p:grpSp>
          <p:nvGrpSpPr>
            <p:cNvPr id="11" name="Group 11"/>
            <p:cNvGrpSpPr/>
            <p:nvPr/>
          </p:nvGrpSpPr>
          <p:grpSpPr>
            <a:xfrm>
              <a:off x="6127584" y="1992423"/>
              <a:ext cx="1702990" cy="170299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 cap="sq">
                <a:solidFill>
                  <a:srgbClr val="FFFFFF"/>
                </a:solidFill>
                <a:prstDash val="solid"/>
                <a:miter/>
              </a:ln>
            </p:spPr>
            <p:txBody>
              <a:bodyPr/>
              <a:lstStyle/>
              <a:p>
                <a:pPr defTabSz="609630"/>
                <a:endParaRPr lang="en-GB" sz="1200">
                  <a:solidFill>
                    <a:prstClr val="black"/>
                  </a:solidFill>
                  <a:latin typeface="Calibri"/>
                </a:endParaRPr>
              </a:p>
            </p:txBody>
          </p:sp>
          <p:sp>
            <p:nvSpPr>
              <p:cNvPr id="13" name="TextBox 13"/>
              <p:cNvSpPr txBox="1"/>
              <p:nvPr/>
            </p:nvSpPr>
            <p:spPr>
              <a:xfrm>
                <a:off x="76200" y="76200"/>
                <a:ext cx="660400" cy="660400"/>
              </a:xfrm>
              <a:prstGeom prst="rect">
                <a:avLst/>
              </a:prstGeom>
            </p:spPr>
            <p:txBody>
              <a:bodyPr lIns="33867" tIns="33867" rIns="33867" bIns="33867" rtlCol="0" anchor="ctr"/>
              <a:lstStyle/>
              <a:p>
                <a:pPr algn="ctr" defTabSz="609630">
                  <a:lnSpc>
                    <a:spcPts val="1651"/>
                  </a:lnSpc>
                </a:pPr>
                <a:endParaRPr sz="1200">
                  <a:solidFill>
                    <a:prstClr val="black"/>
                  </a:solidFill>
                  <a:latin typeface="Calibri"/>
                </a:endParaRPr>
              </a:p>
            </p:txBody>
          </p:sp>
        </p:grpSp>
        <p:sp>
          <p:nvSpPr>
            <p:cNvPr id="60" name="TextBox 60"/>
            <p:cNvSpPr txBox="1"/>
            <p:nvPr/>
          </p:nvSpPr>
          <p:spPr>
            <a:xfrm>
              <a:off x="6162168" y="2473056"/>
              <a:ext cx="1633820" cy="764120"/>
            </a:xfrm>
            <a:prstGeom prst="rect">
              <a:avLst/>
            </a:prstGeom>
          </p:spPr>
          <p:txBody>
            <a:bodyPr lIns="0" tIns="0" rIns="0" bIns="0" rtlCol="0" anchor="t">
              <a:spAutoFit/>
            </a:bodyPr>
            <a:lstStyle/>
            <a:p>
              <a:pPr algn="ctr" defTabSz="609630">
                <a:lnSpc>
                  <a:spcPts val="1964"/>
                </a:lnSpc>
              </a:pPr>
              <a:r>
                <a:rPr lang="en-US" sz="1637" b="1" dirty="0">
                  <a:solidFill>
                    <a:srgbClr val="765AB0"/>
                  </a:solidFill>
                  <a:latin typeface="Poppins Bold"/>
                  <a:ea typeface="Poppins Bold"/>
                  <a:cs typeface="Poppins Bold"/>
                  <a:sym typeface="Poppins Bold"/>
                </a:rPr>
                <a:t>80% </a:t>
              </a:r>
            </a:p>
            <a:p>
              <a:pPr algn="ctr" defTabSz="609630">
                <a:lnSpc>
                  <a:spcPts val="1964"/>
                </a:lnSpc>
              </a:pPr>
              <a:r>
                <a:rPr lang="en-US" sz="1637" b="1" dirty="0">
                  <a:solidFill>
                    <a:srgbClr val="765AB0"/>
                  </a:solidFill>
                  <a:latin typeface="Poppins Bold"/>
                  <a:ea typeface="Poppins Bold"/>
                  <a:cs typeface="Poppins Bold"/>
                  <a:sym typeface="Poppins Bold"/>
                </a:rPr>
                <a:t>study / </a:t>
              </a:r>
            </a:p>
            <a:p>
              <a:pPr algn="ctr" defTabSz="609630">
                <a:lnSpc>
                  <a:spcPts val="1964"/>
                </a:lnSpc>
              </a:pPr>
              <a:r>
                <a:rPr lang="en-US" sz="1637" b="1" dirty="0">
                  <a:solidFill>
                    <a:srgbClr val="765AB0"/>
                  </a:solidFill>
                  <a:latin typeface="Poppins Bold"/>
                  <a:ea typeface="Poppins Bold"/>
                  <a:cs typeface="Poppins Bold"/>
                  <a:sym typeface="Poppins Bold"/>
                </a:rPr>
                <a:t>20% work</a:t>
              </a:r>
            </a:p>
          </p:txBody>
        </p:sp>
      </p:grpSp>
      <p:sp>
        <p:nvSpPr>
          <p:cNvPr id="61" name="TextBox 61"/>
          <p:cNvSpPr txBox="1"/>
          <p:nvPr/>
        </p:nvSpPr>
        <p:spPr>
          <a:xfrm>
            <a:off x="1725693" y="730250"/>
            <a:ext cx="8959039" cy="581185"/>
          </a:xfrm>
          <a:prstGeom prst="rect">
            <a:avLst/>
          </a:prstGeom>
        </p:spPr>
        <p:txBody>
          <a:bodyPr lIns="0" tIns="0" rIns="0" bIns="0" rtlCol="0" anchor="t">
            <a:spAutoFit/>
          </a:bodyPr>
          <a:lstStyle/>
          <a:p>
            <a:pPr defTabSz="609630">
              <a:lnSpc>
                <a:spcPts val="4400"/>
              </a:lnSpc>
            </a:pPr>
            <a:r>
              <a:rPr lang="en-US" sz="4400" dirty="0">
                <a:solidFill>
                  <a:srgbClr val="FFFFFF"/>
                </a:solidFill>
                <a:latin typeface="Poppins"/>
                <a:ea typeface="Poppins"/>
                <a:cs typeface="Poppins"/>
                <a:sym typeface="Poppins"/>
              </a:rPr>
              <a:t>Key facts about T Levels</a:t>
            </a:r>
          </a:p>
        </p:txBody>
      </p:sp>
      <p:sp>
        <p:nvSpPr>
          <p:cNvPr id="62" name="TextBox 62"/>
          <p:cNvSpPr txBox="1"/>
          <p:nvPr/>
        </p:nvSpPr>
        <p:spPr>
          <a:xfrm rot="-5400000">
            <a:off x="-2403535" y="3112056"/>
            <a:ext cx="6292971" cy="633891"/>
          </a:xfrm>
          <a:prstGeom prst="rect">
            <a:avLst/>
          </a:prstGeom>
        </p:spPr>
        <p:txBody>
          <a:bodyPr lIns="0" tIns="0" rIns="0" bIns="0" rtlCol="0" anchor="t">
            <a:spAutoFit/>
          </a:bodyPr>
          <a:lstStyle/>
          <a:p>
            <a:pPr algn="ctr" defTabSz="609630">
              <a:lnSpc>
                <a:spcPts val="4640"/>
              </a:lnSpc>
            </a:pPr>
            <a:r>
              <a:rPr lang="en-US" sz="5333" b="1" dirty="0">
                <a:solidFill>
                  <a:srgbClr val="FFFFFF"/>
                </a:solidFill>
                <a:latin typeface="Poppins Bold"/>
                <a:ea typeface="Poppins Bold"/>
                <a:cs typeface="Poppins Bold"/>
                <a:sym typeface="Poppins Bold"/>
              </a:rPr>
              <a:t>T LEVELS</a:t>
            </a:r>
          </a:p>
        </p:txBody>
      </p:sp>
      <p:pic>
        <p:nvPicPr>
          <p:cNvPr id="77" name="Recorded Sound">
            <a:hlinkClick r:id="" action="ppaction://media"/>
            <a:extLst>
              <a:ext uri="{FF2B5EF4-FFF2-40B4-BE49-F238E27FC236}">
                <a16:creationId xmlns:a16="http://schemas.microsoft.com/office/drawing/2014/main" id="{2874EFE3-4654-9C88-804D-339A001547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12" fill="hold"/>
                                        <p:tgtEl>
                                          <p:spTgt spid="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 boxes showing the different T Level subjects, grouped by sector.&#10;&#10;An image of a computer showing the Find a T Level website.">
            <a:extLst>
              <a:ext uri="{FF2B5EF4-FFF2-40B4-BE49-F238E27FC236}">
                <a16:creationId xmlns:a16="http://schemas.microsoft.com/office/drawing/2014/main" id="{0DE0712F-1F02-C635-D486-C3EDF60F6E59}"/>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corded Sound">
            <a:hlinkClick r:id="" action="ppaction://media"/>
            <a:extLst>
              <a:ext uri="{FF2B5EF4-FFF2-40B4-BE49-F238E27FC236}">
                <a16:creationId xmlns:a16="http://schemas.microsoft.com/office/drawing/2014/main" id="{075ACB3A-28CE-A35D-972D-6B33A22287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069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T Level student film.">
            <a:extLst>
              <a:ext uri="{FF2B5EF4-FFF2-40B4-BE49-F238E27FC236}">
                <a16:creationId xmlns:a16="http://schemas.microsoft.com/office/drawing/2014/main" id="{22DF8A45-A0C0-AA37-B008-15122D148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Online Media 3" title="FERNANDA EVERGREEN 1:1">
            <a:hlinkClick r:id="" action="ppaction://media"/>
            <a:extLst>
              <a:ext uri="{FF2B5EF4-FFF2-40B4-BE49-F238E27FC236}">
                <a16:creationId xmlns:a16="http://schemas.microsoft.com/office/drawing/2014/main" id="{7B8FC87F-B220-949D-52C4-65E34A1B964A}"/>
              </a:ext>
            </a:extLst>
          </p:cNvPr>
          <p:cNvPicPr>
            <a:picLocks noRot="1" noChangeAspect="1"/>
          </p:cNvPicPr>
          <p:nvPr>
            <a:videoFile r:link="rId1"/>
          </p:nvPr>
        </p:nvPicPr>
        <p:blipFill>
          <a:blip r:embed="rId5"/>
          <a:stretch>
            <a:fillRect/>
          </a:stretch>
        </p:blipFill>
        <p:spPr>
          <a:xfrm>
            <a:off x="2852334" y="185334"/>
            <a:ext cx="6487332" cy="6487332"/>
          </a:xfrm>
          <a:prstGeom prst="rect">
            <a:avLst/>
          </a:prstGeom>
        </p:spPr>
      </p:pic>
    </p:spTree>
    <p:extLst>
      <p:ext uri="{BB962C8B-B14F-4D97-AF65-F5344CB8AC3E}">
        <p14:creationId xmlns:p14="http://schemas.microsoft.com/office/powerpoint/2010/main" val="337185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C609E09FCD964E8F033DAA2AC11E5A" ma:contentTypeVersion="11" ma:contentTypeDescription="Create a new document." ma:contentTypeScope="" ma:versionID="3aab85326875776a881bb2b4518909be">
  <xsd:schema xmlns:xsd="http://www.w3.org/2001/XMLSchema" xmlns:xs="http://www.w3.org/2001/XMLSchema" xmlns:p="http://schemas.microsoft.com/office/2006/metadata/properties" xmlns:ns2="b39c2360-95aa-41d1-bbff-3fbf6fa305ce" xmlns:ns3="908f1636-7700-4e74-8cd2-590846c21abd" targetNamespace="http://schemas.microsoft.com/office/2006/metadata/properties" ma:root="true" ma:fieldsID="b1c3acbc87b94bb63ad86eb14763b053" ns2:_="" ns3:_="">
    <xsd:import namespace="b39c2360-95aa-41d1-bbff-3fbf6fa305ce"/>
    <xsd:import namespace="908f1636-7700-4e74-8cd2-590846c21abd"/>
    <xsd:element name="properties">
      <xsd:complexType>
        <xsd:sequence>
          <xsd:element name="documentManagement">
            <xsd:complexType>
              <xsd:all>
                <xsd:element ref="ns2:m909d17c178f4affb999dfb0e5536d1a" minOccurs="0"/>
                <xsd:element ref="ns2:TaxCatchAll" minOccurs="0"/>
                <xsd:element ref="ns3:MediaServiceMetadata" minOccurs="0"/>
                <xsd:element ref="ns3:MediaServiceFastMetadata" minOccurs="0"/>
                <xsd:element ref="ns3:MediaServiceSearchProperties" minOccurs="0"/>
                <xsd:element ref="ns3:MediaServiceBillingMetadata"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c2360-95aa-41d1-bbff-3fbf6fa305ce" elementFormDefault="qualified">
    <xsd:import namespace="http://schemas.microsoft.com/office/2006/documentManagement/types"/>
    <xsd:import namespace="http://schemas.microsoft.com/office/infopath/2007/PartnerControls"/>
    <xsd:element name="m909d17c178f4affb999dfb0e5536d1a" ma:index="9" nillable="true" ma:taxonomy="true" ma:internalName="m909d17c178f4affb999dfb0e5536d1a" ma:taxonomyFieldName="Staff_x0020_Category" ma:displayName="Staff Category" ma:fieldId="{6909d17c-178f-4aff-b999-dfb0e5536d1a}" ma:sspId="15dfd691-d440-46c1-9855-79c82727649a" ma:termSetId="3046b195-bb8c-4400-9199-41020a595d30"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14144b2e-87a1-4a78-97a4-26d5a094138e}" ma:internalName="TaxCatchAll" ma:showField="CatchAllData" ma:web="b39c2360-95aa-41d1-bbff-3fbf6fa305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8f1636-7700-4e74-8cd2-590846c21a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BillingMetadata" ma:index="14" nillable="true" ma:displayName="MediaServiceBillingMetadata" ma:hidden="true" ma:internalName="MediaServiceBilling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909d17c178f4affb999dfb0e5536d1a xmlns="b39c2360-95aa-41d1-bbff-3fbf6fa305ce">
      <Terms xmlns="http://schemas.microsoft.com/office/infopath/2007/PartnerControls"/>
    </m909d17c178f4affb999dfb0e5536d1a>
    <TaxCatchAll xmlns="b39c2360-95aa-41d1-bbff-3fbf6fa305c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D80F7E-5604-4D28-9DF1-B4345DA0E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c2360-95aa-41d1-bbff-3fbf6fa305ce"/>
    <ds:schemaRef ds:uri="908f1636-7700-4e74-8cd2-590846c21a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850FEF-5874-4A48-AB6A-C8298D233D42}">
  <ds:schemaRefs>
    <ds:schemaRef ds:uri="http://schemas.microsoft.com/office/2006/documentManagement/types"/>
    <ds:schemaRef ds:uri="http://purl.org/dc/dcmitype/"/>
    <ds:schemaRef ds:uri="http://purl.org/dc/elements/1.1/"/>
    <ds:schemaRef ds:uri="908f1636-7700-4e74-8cd2-590846c21abd"/>
    <ds:schemaRef ds:uri="http://schemas.openxmlformats.org/package/2006/metadata/core-properties"/>
    <ds:schemaRef ds:uri="b39c2360-95aa-41d1-bbff-3fbf6fa305ce"/>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5142FDA-6C19-4466-ABD4-2FA1C7CC20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655</TotalTime>
  <Words>953</Words>
  <Application>Microsoft Office PowerPoint</Application>
  <PresentationFormat>Widescreen</PresentationFormat>
  <Paragraphs>83</Paragraphs>
  <Slides>11</Slides>
  <Notes>9</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DM Sans Bold</vt:lpstr>
      <vt:lpstr>Lato 1 Bold</vt:lpstr>
      <vt:lpstr>Poppins</vt:lpstr>
      <vt:lpstr>Poppins 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Pryke</dc:creator>
  <cp:lastModifiedBy>S Miles (NSG)</cp:lastModifiedBy>
  <cp:revision>155</cp:revision>
  <cp:lastPrinted>2021-11-05T09:22:08Z</cp:lastPrinted>
  <dcterms:created xsi:type="dcterms:W3CDTF">2018-02-13T18:29:55Z</dcterms:created>
  <dcterms:modified xsi:type="dcterms:W3CDTF">2026-02-05T09:18:03Z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0x010100E1C609E09FCD964E8F033DAA2AC11E5A</vt:lpwstr>
  </property>
  <property fmtid="{D5CDD505-2E9C-101B-9397-08002B2CF9AE}" pid="3" name="Order">
    <vt:r8>8600</vt:r8>
  </property>
  <property fmtid="{D5CDD505-2E9C-101B-9397-08002B2CF9AE}" pid="4" name="Staff_x0020_Category">
    <vt:lpwstr/>
  </property>
  <property fmtid="{D5CDD505-2E9C-101B-9397-08002B2CF9AE}" pid="5" name="Staff Category">
    <vt:lpwstr/>
  </property>
</Properties>
</file>