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64" r:id="rId5"/>
    <p:sldId id="267" r:id="rId6"/>
    <p:sldId id="257" r:id="rId7"/>
    <p:sldId id="265" r:id="rId8"/>
    <p:sldId id="258" r:id="rId9"/>
    <p:sldId id="260" r:id="rId10"/>
    <p:sldId id="268" r:id="rId11"/>
    <p:sldId id="263" r:id="rId12"/>
    <p:sldId id="266" r:id="rId13"/>
    <p:sldId id="269" r:id="rId14"/>
    <p:sldId id="270" r:id="rId15"/>
    <p:sldId id="271" r:id="rId16"/>
    <p:sldId id="272" r:id="rId17"/>
    <p:sldId id="284" r:id="rId18"/>
    <p:sldId id="274" r:id="rId19"/>
    <p:sldId id="276" r:id="rId20"/>
    <p:sldId id="280" r:id="rId21"/>
    <p:sldId id="281" r:id="rId22"/>
    <p:sldId id="285" r:id="rId23"/>
    <p:sldId id="286" r:id="rId24"/>
    <p:sldId id="278" r:id="rId25"/>
    <p:sldId id="287" r:id="rId26"/>
    <p:sldId id="28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E66E7B-E193-4B8F-A51D-099C92CA5C85}" v="39" dt="2026-01-14T19:02:27.7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6962-72EC-09B9-38CC-B8AE716A3F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DA155B-7AF0-7565-DDFC-772946DCFE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01AC51-048B-0C64-0718-654BB9E68C82}"/>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5" name="Footer Placeholder 4">
            <a:extLst>
              <a:ext uri="{FF2B5EF4-FFF2-40B4-BE49-F238E27FC236}">
                <a16:creationId xmlns:a16="http://schemas.microsoft.com/office/drawing/2014/main" id="{FBD1C824-DC51-82A0-A8AB-101A167F6D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1E0A1E-8C4E-221C-DEEB-6141B014EDD4}"/>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4004128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C8FB-3082-9D5F-BEE5-85E1369FDD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F87A253-AB39-6AAA-C6A5-D61A13E52B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405B44-7D3D-119D-F6D1-026C52870839}"/>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5" name="Footer Placeholder 4">
            <a:extLst>
              <a:ext uri="{FF2B5EF4-FFF2-40B4-BE49-F238E27FC236}">
                <a16:creationId xmlns:a16="http://schemas.microsoft.com/office/drawing/2014/main" id="{E37CC808-EAA5-A397-7BCE-520520134C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B52118-FA4A-2A47-FF02-7DC7B7B92568}"/>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637699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E407A5-D157-E6F9-ACBA-58506AD568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2457A5F-A25B-6355-C71E-809304EDDD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7B72F5-0864-75C8-5C72-9FD8EE5EA78D}"/>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5" name="Footer Placeholder 4">
            <a:extLst>
              <a:ext uri="{FF2B5EF4-FFF2-40B4-BE49-F238E27FC236}">
                <a16:creationId xmlns:a16="http://schemas.microsoft.com/office/drawing/2014/main" id="{050FB556-8B5E-B8F1-F2E4-F0A2B57650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04AF82-286D-A862-68C6-4BDB17CE4367}"/>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4238777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C3A9A-DDF6-0F39-3938-5DFBF4BB42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D604EF-4540-C468-0974-DEB68239D1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538AA1-84C5-F146-54AD-4DC96159C0E6}"/>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5" name="Footer Placeholder 4">
            <a:extLst>
              <a:ext uri="{FF2B5EF4-FFF2-40B4-BE49-F238E27FC236}">
                <a16:creationId xmlns:a16="http://schemas.microsoft.com/office/drawing/2014/main" id="{5BB4B2D8-79BB-FC93-F946-9515E81CA0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C73B95-29D3-BC4D-2AD1-0D840ADBCBE0}"/>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4101341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ACC3F-9B1D-2010-CC03-4092092FFCE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165FEE8-AB12-6145-57E8-CBDB08A8DA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80309-7351-6AAB-E163-E8C8D492DE38}"/>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5" name="Footer Placeholder 4">
            <a:extLst>
              <a:ext uri="{FF2B5EF4-FFF2-40B4-BE49-F238E27FC236}">
                <a16:creationId xmlns:a16="http://schemas.microsoft.com/office/drawing/2014/main" id="{BCF597B0-1462-620D-F377-4E4D3C6A90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511BF4B-3A98-92DE-B79B-867DD48FEC2A}"/>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977533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5D70-3497-66F7-602C-39D13FB6CD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98F5F7-CA01-3573-631D-DDDFD78E9E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FB7ECCD-0B66-4B46-0C9B-F1D55D79A7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01E6D01-281C-3C8F-6F44-11D73E71EEA9}"/>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6" name="Footer Placeholder 5">
            <a:extLst>
              <a:ext uri="{FF2B5EF4-FFF2-40B4-BE49-F238E27FC236}">
                <a16:creationId xmlns:a16="http://schemas.microsoft.com/office/drawing/2014/main" id="{920E858D-2104-FCE6-4DC1-FB9406CACF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C6B2228-82BE-A44A-CF01-7801E78513F5}"/>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2791841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B8EAB-FC1C-37EF-214C-E486F589AF9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E5B674D-45D1-9FC5-6BB1-54A833769F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EACEC9-45E4-B834-E1BF-BF49B3CD26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4D28B9D-1474-E2D2-3062-6214A528A9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0C1856-5FEC-C7CE-8836-04D800361D4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4C34452-1A63-F6A5-9788-8D7DB5063381}"/>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8" name="Footer Placeholder 7">
            <a:extLst>
              <a:ext uri="{FF2B5EF4-FFF2-40B4-BE49-F238E27FC236}">
                <a16:creationId xmlns:a16="http://schemas.microsoft.com/office/drawing/2014/main" id="{060D8105-8DE6-DA59-8BD9-28A731659E7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04443FC-71CE-72DA-C3FF-DA9460D1EFE4}"/>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1639884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5B5AF-9C40-E883-5C4E-DC19EFA4088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4DAC16E-921E-8517-0F66-84306ACD606B}"/>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4" name="Footer Placeholder 3">
            <a:extLst>
              <a:ext uri="{FF2B5EF4-FFF2-40B4-BE49-F238E27FC236}">
                <a16:creationId xmlns:a16="http://schemas.microsoft.com/office/drawing/2014/main" id="{8BD08882-E7E8-5A12-3477-B69C7F32A18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2209D2-1702-801C-C2B2-7B6C43A034AF}"/>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687842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87CE5-E53E-402B-2FBB-22E9E0F3EC1C}"/>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3" name="Footer Placeholder 2">
            <a:extLst>
              <a:ext uri="{FF2B5EF4-FFF2-40B4-BE49-F238E27FC236}">
                <a16:creationId xmlns:a16="http://schemas.microsoft.com/office/drawing/2014/main" id="{F9594CD2-6B4B-C302-5F6B-46E378B88DF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D0CEC11-EC4C-79E1-4FDA-07D95422EFD1}"/>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988545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DC6EC-56FE-2344-DF24-4750FFF15F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8B5758C-FE86-C5C0-9CD5-FF5A0E020D4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B347B2-7DFC-D418-1060-4280F8040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9D4FE2-B5A5-8735-078B-AD27FE0ECDFA}"/>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6" name="Footer Placeholder 5">
            <a:extLst>
              <a:ext uri="{FF2B5EF4-FFF2-40B4-BE49-F238E27FC236}">
                <a16:creationId xmlns:a16="http://schemas.microsoft.com/office/drawing/2014/main" id="{586EE75F-FEB4-C69F-885E-4CADFC97BEE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08B5C6-D6B5-87D8-50E8-1772C87B4C52}"/>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3935541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81F58-6AE0-1978-AE1F-CCDD5BFD3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E1FF62C-FFBA-4FB6-4A23-849E076745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08978A9-580E-708A-1B9A-9F44321453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C5F6E-3A12-C3AB-6574-B2697F09D3DA}"/>
              </a:ext>
            </a:extLst>
          </p:cNvPr>
          <p:cNvSpPr>
            <a:spLocks noGrp="1"/>
          </p:cNvSpPr>
          <p:nvPr>
            <p:ph type="dt" sz="half" idx="10"/>
          </p:nvPr>
        </p:nvSpPr>
        <p:spPr/>
        <p:txBody>
          <a:bodyPr/>
          <a:lstStyle/>
          <a:p>
            <a:fld id="{189E43B7-10FB-4CA3-8CF5-7C259C97015F}" type="datetimeFigureOut">
              <a:rPr lang="en-GB" smtClean="0"/>
              <a:t>15/01/2026</a:t>
            </a:fld>
            <a:endParaRPr lang="en-GB"/>
          </a:p>
        </p:txBody>
      </p:sp>
      <p:sp>
        <p:nvSpPr>
          <p:cNvPr id="6" name="Footer Placeholder 5">
            <a:extLst>
              <a:ext uri="{FF2B5EF4-FFF2-40B4-BE49-F238E27FC236}">
                <a16:creationId xmlns:a16="http://schemas.microsoft.com/office/drawing/2014/main" id="{BECDFE65-2195-D367-5901-82EADF6142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0EC6E3-0A14-7365-A5EA-13E42F6CE29B}"/>
              </a:ext>
            </a:extLst>
          </p:cNvPr>
          <p:cNvSpPr>
            <a:spLocks noGrp="1"/>
          </p:cNvSpPr>
          <p:nvPr>
            <p:ph type="sldNum" sz="quarter" idx="12"/>
          </p:nvPr>
        </p:nvSpPr>
        <p:spPr/>
        <p:txBody>
          <a:bodyPr/>
          <a:lstStyle/>
          <a:p>
            <a:fld id="{9F59059A-81C2-42D0-8DC5-8F3C0052C3F0}" type="slidenum">
              <a:rPr lang="en-GB" smtClean="0"/>
              <a:t>‹#›</a:t>
            </a:fld>
            <a:endParaRPr lang="en-GB"/>
          </a:p>
        </p:txBody>
      </p:sp>
    </p:spTree>
    <p:extLst>
      <p:ext uri="{BB962C8B-B14F-4D97-AF65-F5344CB8AC3E}">
        <p14:creationId xmlns:p14="http://schemas.microsoft.com/office/powerpoint/2010/main" val="218800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CBAA94-A2CB-B035-4C16-7DEA6CDD2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0E7906C-6798-42F2-24E6-C0C8D9961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5B2060-B55A-FC3A-EA98-1617461D6E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9E43B7-10FB-4CA3-8CF5-7C259C97015F}" type="datetimeFigureOut">
              <a:rPr lang="en-GB" smtClean="0"/>
              <a:t>15/01/2026</a:t>
            </a:fld>
            <a:endParaRPr lang="en-GB"/>
          </a:p>
        </p:txBody>
      </p:sp>
      <p:sp>
        <p:nvSpPr>
          <p:cNvPr id="5" name="Footer Placeholder 4">
            <a:extLst>
              <a:ext uri="{FF2B5EF4-FFF2-40B4-BE49-F238E27FC236}">
                <a16:creationId xmlns:a16="http://schemas.microsoft.com/office/drawing/2014/main" id="{106E5135-E57D-EEDC-427E-2E7AE5DCA2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56849EA-674C-A0CF-1942-7E8BD9C298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59059A-81C2-42D0-8DC5-8F3C0052C3F0}" type="slidenum">
              <a:rPr lang="en-GB" smtClean="0"/>
              <a:t>‹#›</a:t>
            </a:fld>
            <a:endParaRPr lang="en-GB"/>
          </a:p>
        </p:txBody>
      </p:sp>
    </p:spTree>
    <p:extLst>
      <p:ext uri="{BB962C8B-B14F-4D97-AF65-F5344CB8AC3E}">
        <p14:creationId xmlns:p14="http://schemas.microsoft.com/office/powerpoint/2010/main" val="29819529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video" Target="https://www.youtube.com/embed/PbN31HkfNVQ?feature=oembed" TargetMode="Externa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hyperlink" Target="https://www.google.com/search?q=Staying+Positive&amp;sca_esv=bfc79b9b44160e7b&amp;source=hp&amp;ei=V9ZkadaLM_zRhbIP0p_psAo&amp;iflsig=AFdpzrgAAAAAaWTkZwjatczuB4XCC96_qP_dvbAln2jl&amp;ved=2ahUKEwiJ963C7oWSAxV1UEEAHYIWDiUQgK4QegQIAxAJ&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 Id="rId3" Type="http://schemas.openxmlformats.org/officeDocument/2006/relationships/slideLayout" Target="../slideLayouts/slideLayout2.xml"/><Relationship Id="rId7" Type="http://schemas.openxmlformats.org/officeDocument/2006/relationships/hyperlink" Target="https://www.google.com/search?q=Creativity&amp;sca_esv=bfc79b9b44160e7b&amp;source=hp&amp;ei=V9ZkadaLM_zRhbIP0p_psAo&amp;iflsig=AFdpzrgAAAAAaWTkZwjatczuB4XCC96_qP_dvbAln2jl&amp;ved=2ahUKEwiJ963C7oWSAxV1UEEAHYIWDiUQgK4QegQIAxAH&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 Id="rId12" Type="http://schemas.openxmlformats.org/officeDocument/2006/relationships/image" Target="../media/image2.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google.com/search?q=Problem+Solving&amp;sca_esv=bfc79b9b44160e7b&amp;source=hp&amp;ei=V9ZkadaLM_zRhbIP0p_psAo&amp;iflsig=AFdpzrgAAAAAaWTkZwjatczuB4XCC96_qP_dvbAln2jl&amp;ved=2ahUKEwiJ963C7oWSAxV1UEEAHYIWDiUQgK4QegQIAxAF&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 Id="rId11" Type="http://schemas.openxmlformats.org/officeDocument/2006/relationships/hyperlink" Target="https://www.google.com/search?q=Teamwork&amp;sca_esv=bfc79b9b44160e7b&amp;source=hp&amp;ei=V9ZkadaLM_zRhbIP0p_psAo&amp;iflsig=AFdpzrgAAAAAaWTkZwjatczuB4XCC96_qP_dvbAln2jl&amp;ved=2ahUKEwiJ963C7oWSAxV1UEEAHYIWDiUQgK4QegQIAxAP&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 Id="rId5" Type="http://schemas.openxmlformats.org/officeDocument/2006/relationships/hyperlink" Target="https://www.google.com/search?q=Speaking&amp;sca_esv=bfc79b9b44160e7b&amp;source=hp&amp;ei=V9ZkadaLM_zRhbIP0p_psAo&amp;iflsig=AFdpzrgAAAAAaWTkZwjatczuB4XCC96_qP_dvbAln2jl&amp;ved=2ahUKEwiJ963C7oWSAxV1UEEAHYIWDiUQgK4QegQIAxAD&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 Id="rId10" Type="http://schemas.openxmlformats.org/officeDocument/2006/relationships/hyperlink" Target="https://www.google.com/search?q=Leadership&amp;sca_esv=bfc79b9b44160e7b&amp;source=hp&amp;ei=V9ZkadaLM_zRhbIP0p_psAo&amp;iflsig=AFdpzrgAAAAAaWTkZwjatczuB4XCC96_qP_dvbAln2jl&amp;ved=2ahUKEwiJ963C7oWSAxV1UEEAHYIWDiUQgK4QegQIAxAN&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 Id="rId4" Type="http://schemas.openxmlformats.org/officeDocument/2006/relationships/hyperlink" Target="https://www.google.com/search?q=Listening&amp;sca_esv=bfc79b9b44160e7b&amp;source=hp&amp;ei=V9ZkadaLM_zRhbIP0p_psAo&amp;iflsig=AFdpzrgAAAAAaWTkZwjatczuB4XCC96_qP_dvbAln2jl&amp;ved=2ahUKEwiJ963C7oWSAxV1UEEAHYIWDiUQgK4QegQIAxAB&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 Id="rId9" Type="http://schemas.openxmlformats.org/officeDocument/2006/relationships/hyperlink" Target="https://www.google.com/search?q=Aiming+High&amp;sca_esv=bfc79b9b44160e7b&amp;source=hp&amp;ei=V9ZkadaLM_zRhbIP0p_psAo&amp;iflsig=AFdpzrgAAAAAaWTkZwjatczuB4XCC96_qP_dvbAln2jl&amp;ved=2ahUKEwiJ963C7oWSAxV1UEEAHYIWDiUQgK4QegQIAxAL&amp;uact=5&amp;oq=skills+builder+core+employability+skills&amp;gs_lp=Egdnd3Mtd2l6Iihza2lsbHMgYnVpbGRlciBjb3JlIGVtcGxveWFiaWxpdHkgc2tpbGxzMgUQIRifBUjXTVCJBFiESXADeACQAQCYAXugAYMaqgEEMzkuM7gBA8gBAPgBAZgCLaACqxuoAgrCAgoQABgDGOoCGI8BwgIKEC4YAxjqAhiPAcICERAuGIAEGLEDGNEDGIMBGMcBwgILEAAYgAQYsQMYgwHCAg4QLhiABBixAxjRAxjHAcICCBAAGIAEGLEDwgIFEAAYgATCAgsQLhiABBixAxiDAcICCBAuGIAEGLEDwgIOEC4YgAQYsQMYgwEYigXCAg4QABiABBixAxiDARiKBcICCxAuGIAEGNEDGMcBwgILEC4YgAQYxwEYrwHCAgkQABiABBgKGAvCAg8QLhiABBjHARgKGAsYrwHCAgYQABgWGB7CAgUQIRigAcICBxAhGKABGAqYAwbxBXpal-Fb8DbHkgcENDAuNaAHj4QCsgcEMzcuNbgHnhvCBwoxMS4yMy4xMC4xyAdggAgA&amp;sclient=gws-wiz&amp;safe=active&amp;mstk=AUtExfBnRnZAcl3H3_lC7BzkhHM3xmb_Neol6x6Sj9cmfLX5gR0PTXTUR_aHj68YSexJ4cWSSe_lBwANaI-jVSyFCrrjm2ZY-VSJ0xl9a8CRiz5DJUqXRqXNO-SKpslTRRcu0I0&amp;csui=3"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hyperlink" Target="https://www.google.com/search?q=Increased+Earning+Potential&amp;safe=active&amp;sca_esv=bfc79b9b44160e7b&amp;ei=V9lkadHIMZ7PhbIP1eK98A0&amp;ved=2ahUKEwjfwYK38YWSAxXNTEEAHcDwOnoQgK4QegQIBBAF&amp;uact=5&amp;oq=why+are+skills+builder+core+employability+skills+important+for+young+people&amp;gs_lp=Egxnd3Mtd2l6LXNlcnAiS3doeSBhcmUgc2tpbGxzIGJ1aWxkZXIgY29yZSBlbXBsb3lhYmlsaXR5IHNraWxscyBpbXBvcnRhbnQgZm9yIHlvdW5nIHBlb3BsZUjMLVDFBFj0K3AFeAGQAQCYAXSgAf0LqgEEMjAuMrgBA8gBAPgBAZgCAqACOcICChAAGLADGNYEGEfCAgQQIRgKmAMAiAYBkAYIkgcBMqAH-hmyBwExuAc0wgcFMC4xLjHIBwSACAA&amp;sclient=gws-wiz-serp&amp;mstk=AUtExfC9hE2I_Wa9IR649swlsWyoffwTlczSW7G3a6Ba1i42JVz__Qhbzf7XDEmdElN56rU_Y-7Y-NtTXEAZDHzh9sBYIDNyV77UFA8zSvVVkpGEA5oanOJHEI2wcv_Tb95M7uU&amp;csui=3" TargetMode="External"/><Relationship Id="rId4" Type="http://schemas.openxmlformats.org/officeDocument/2006/relationships/hyperlink" Target="https://www.google.com/search?q=Work+Readiness&amp;safe=active&amp;sca_esv=bfc79b9b44160e7b&amp;ei=V9lkadHIMZ7PhbIP1eK98A0&amp;ved=2ahUKEwjfwYK38YWSAxXNTEEAHcDwOnoQgK4QegQIBBAB&amp;uact=5&amp;oq=why+are+skills+builder+core+employability+skills+important+for+young+people&amp;gs_lp=Egxnd3Mtd2l6LXNlcnAiS3doeSBhcmUgc2tpbGxzIGJ1aWxkZXIgY29yZSBlbXBsb3lhYmlsaXR5IHNraWxscyBpbXBvcnRhbnQgZm9yIHlvdW5nIHBlb3BsZUjMLVDFBFj0K3AFeAGQAQCYAXSgAf0LqgEEMjAuMrgBA8gBAPgBAZgCAqACOcICChAAGLADGNYEGEfCAgQQIRgKmAMAiAYBkAYIkgcBMqAH-hmyBwExuAc0wgcFMC4xLjHIBwSACAA&amp;sclient=gws-wiz-serp&amp;mstk=AUtExfC9hE2I_Wa9IR649swlsWyoffwTlczSW7G3a6Ba1i42JVz__Qhbzf7XDEmdElN56rU_Y-7Y-NtTXEAZDHzh9sBYIDNyV77UFA8zSvVVkpGEA5oanOJHEI2wcv_Tb95M7uU&amp;csui=3"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hyperlink" Target="mailto:s.miles@nsg.kevibham.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video" Target="https://www.youtube.com/embed/xmuFBlhLZqk?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99FC5-49DC-46B6-62DD-A3A479A94F1C}"/>
              </a:ext>
            </a:extLst>
          </p:cNvPr>
          <p:cNvSpPr>
            <a:spLocks noGrp="1"/>
          </p:cNvSpPr>
          <p:nvPr>
            <p:ph type="ctrTitle"/>
          </p:nvPr>
        </p:nvSpPr>
        <p:spPr>
          <a:xfrm>
            <a:off x="116779" y="320040"/>
            <a:ext cx="7877139" cy="3892669"/>
          </a:xfrm>
        </p:spPr>
        <p:txBody>
          <a:bodyPr>
            <a:normAutofit fontScale="90000"/>
          </a:bodyPr>
          <a:lstStyle/>
          <a:p>
            <a:pPr algn="l"/>
            <a:br>
              <a:rPr lang="en-GB" sz="5100" dirty="0"/>
            </a:br>
            <a:br>
              <a:rPr lang="en-GB" sz="5100" dirty="0"/>
            </a:br>
            <a:r>
              <a:rPr lang="en-GB" sz="6600" dirty="0"/>
              <a:t>Introducing Labour Market Information (LMI)</a:t>
            </a:r>
          </a:p>
        </p:txBody>
      </p:sp>
      <p:sp>
        <p:nvSpPr>
          <p:cNvPr id="1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sX0" fmla="*/ 0 w 4243589"/>
              <a:gd name="csY0" fmla="*/ 0 h 18288"/>
              <a:gd name="csX1" fmla="*/ 563791 w 4243589"/>
              <a:gd name="csY1" fmla="*/ 0 h 18288"/>
              <a:gd name="csX2" fmla="*/ 1042710 w 4243589"/>
              <a:gd name="csY2" fmla="*/ 0 h 18288"/>
              <a:gd name="csX3" fmla="*/ 1564066 w 4243589"/>
              <a:gd name="csY3" fmla="*/ 0 h 18288"/>
              <a:gd name="csX4" fmla="*/ 2212729 w 4243589"/>
              <a:gd name="csY4" fmla="*/ 0 h 18288"/>
              <a:gd name="csX5" fmla="*/ 2776520 w 4243589"/>
              <a:gd name="csY5" fmla="*/ 0 h 18288"/>
              <a:gd name="csX6" fmla="*/ 3297875 w 4243589"/>
              <a:gd name="csY6" fmla="*/ 0 h 18288"/>
              <a:gd name="csX7" fmla="*/ 4243589 w 4243589"/>
              <a:gd name="csY7" fmla="*/ 0 h 18288"/>
              <a:gd name="csX8" fmla="*/ 4243589 w 4243589"/>
              <a:gd name="csY8" fmla="*/ 18288 h 18288"/>
              <a:gd name="csX9" fmla="*/ 3637362 w 4243589"/>
              <a:gd name="csY9" fmla="*/ 18288 h 18288"/>
              <a:gd name="csX10" fmla="*/ 3116007 w 4243589"/>
              <a:gd name="csY10" fmla="*/ 18288 h 18288"/>
              <a:gd name="csX11" fmla="*/ 2424908 w 4243589"/>
              <a:gd name="csY11" fmla="*/ 18288 h 18288"/>
              <a:gd name="csX12" fmla="*/ 1861117 w 4243589"/>
              <a:gd name="csY12" fmla="*/ 18288 h 18288"/>
              <a:gd name="csX13" fmla="*/ 1382198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7A64EDD-087A-289F-4507-5B23EB4A9AC3}"/>
              </a:ext>
            </a:extLst>
          </p:cNvPr>
          <p:cNvPicPr>
            <a:picLocks noChangeAspect="1"/>
          </p:cNvPicPr>
          <p:nvPr/>
        </p:nvPicPr>
        <p:blipFill>
          <a:blip r:embed="rId4"/>
          <a:stretch>
            <a:fillRect/>
          </a:stretch>
        </p:blipFill>
        <p:spPr>
          <a:xfrm>
            <a:off x="7781544" y="639281"/>
            <a:ext cx="4087368" cy="5342964"/>
          </a:xfrm>
          <a:prstGeom prst="rect">
            <a:avLst/>
          </a:prstGeom>
        </p:spPr>
      </p:pic>
      <p:pic>
        <p:nvPicPr>
          <p:cNvPr id="3" name="Recorded Sound">
            <a:hlinkClick r:id="" action="ppaction://media"/>
            <a:extLst>
              <a:ext uri="{FF2B5EF4-FFF2-40B4-BE49-F238E27FC236}">
                <a16:creationId xmlns:a16="http://schemas.microsoft.com/office/drawing/2014/main" id="{C28F7C3F-0427-7A5C-B9AD-2770B31CC9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069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922E7-EF6E-F837-BA86-15FEED4D7E03}"/>
            </a:ext>
          </a:extLst>
        </p:cNvPr>
        <p:cNvGrpSpPr/>
        <p:nvPr/>
      </p:nvGrpSpPr>
      <p:grpSpPr>
        <a:xfrm>
          <a:off x="0" y="0"/>
          <a:ext cx="0" cy="0"/>
          <a:chOff x="0" y="0"/>
          <a:chExt cx="0" cy="0"/>
        </a:xfrm>
      </p:grpSpPr>
      <p:pic>
        <p:nvPicPr>
          <p:cNvPr id="2" name="Picture 1" descr="A red and white flyer with text and images&#10;&#10;AI-generated content may be incorrect.">
            <a:extLst>
              <a:ext uri="{FF2B5EF4-FFF2-40B4-BE49-F238E27FC236}">
                <a16:creationId xmlns:a16="http://schemas.microsoft.com/office/drawing/2014/main" id="{638365F2-7445-91D2-2AF8-5702DBA47AD2}"/>
              </a:ext>
            </a:extLst>
          </p:cNvPr>
          <p:cNvPicPr>
            <a:picLocks noChangeAspect="1"/>
          </p:cNvPicPr>
          <p:nvPr/>
        </p:nvPicPr>
        <p:blipFill>
          <a:blip r:embed="rId4"/>
          <a:stretch>
            <a:fillRect/>
          </a:stretch>
        </p:blipFill>
        <p:spPr>
          <a:xfrm>
            <a:off x="2779" y="0"/>
            <a:ext cx="6940790" cy="6858000"/>
          </a:xfrm>
          <a:prstGeom prst="rect">
            <a:avLst/>
          </a:prstGeom>
        </p:spPr>
      </p:pic>
      <p:sp>
        <p:nvSpPr>
          <p:cNvPr id="4" name="TextBox 3">
            <a:extLst>
              <a:ext uri="{FF2B5EF4-FFF2-40B4-BE49-F238E27FC236}">
                <a16:creationId xmlns:a16="http://schemas.microsoft.com/office/drawing/2014/main" id="{D9F9D81C-1B12-1D69-75E8-173A11BAD25B}"/>
              </a:ext>
            </a:extLst>
          </p:cNvPr>
          <p:cNvSpPr txBox="1"/>
          <p:nvPr/>
        </p:nvSpPr>
        <p:spPr>
          <a:xfrm>
            <a:off x="7112000" y="419651"/>
            <a:ext cx="5079999"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800" b="1">
                <a:solidFill>
                  <a:srgbClr val="FF0000"/>
                </a:solidFill>
              </a:rPr>
              <a:t>The Health &amp; Medical  Devices  Creative Industry </a:t>
            </a:r>
            <a:r>
              <a:rPr lang="en-GB" sz="2800">
                <a:solidFill>
                  <a:srgbClr val="FF0000"/>
                </a:solidFill>
              </a:rPr>
              <a:t>is growing in Birmingham  due to the cities ageing and large population</a:t>
            </a:r>
          </a:p>
          <a:p>
            <a:endParaRPr lang="en-GB" sz="2800">
              <a:solidFill>
                <a:srgbClr val="FF0000"/>
              </a:solidFill>
              <a:ea typeface="+mn-lt"/>
              <a:cs typeface="+mn-lt"/>
            </a:endParaRPr>
          </a:p>
          <a:p>
            <a:pPr marL="285750" indent="-285750">
              <a:buFont typeface="Arial"/>
              <a:buChar char="•"/>
            </a:pPr>
            <a:r>
              <a:rPr lang="en-GB" sz="2800">
                <a:solidFill>
                  <a:srgbClr val="FF0000"/>
                </a:solidFill>
                <a:highlight>
                  <a:srgbClr val="FFFFFF"/>
                </a:highlight>
                <a:ea typeface="+mn-lt"/>
                <a:cs typeface="+mn-lt"/>
              </a:rPr>
              <a:t>The health sector faces national shortages </a:t>
            </a:r>
            <a:endParaRPr lang="en-GB" sz="2800">
              <a:solidFill>
                <a:srgbClr val="FF0000"/>
              </a:solidFill>
              <a:highlight>
                <a:srgbClr val="FFFFFF"/>
              </a:highlight>
            </a:endParaRPr>
          </a:p>
          <a:p>
            <a:endParaRPr lang="en-GB" sz="1200">
              <a:solidFill>
                <a:srgbClr val="0A0A0A"/>
              </a:solidFill>
              <a:highlight>
                <a:srgbClr val="FFFFFF"/>
              </a:highlight>
            </a:endParaRPr>
          </a:p>
        </p:txBody>
      </p:sp>
      <p:pic>
        <p:nvPicPr>
          <p:cNvPr id="3" name="Recorded Sound">
            <a:hlinkClick r:id="" action="ppaction://media"/>
            <a:extLst>
              <a:ext uri="{FF2B5EF4-FFF2-40B4-BE49-F238E27FC236}">
                <a16:creationId xmlns:a16="http://schemas.microsoft.com/office/drawing/2014/main" id="{752C4C96-9D75-F546-CF83-2A160D81AB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92575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1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A36F6-EE1D-F610-F32C-0163180A2C81}"/>
            </a:ext>
          </a:extLst>
        </p:cNvPr>
        <p:cNvGrpSpPr/>
        <p:nvPr/>
      </p:nvGrpSpPr>
      <p:grpSpPr>
        <a:xfrm>
          <a:off x="0" y="0"/>
          <a:ext cx="0" cy="0"/>
          <a:chOff x="0" y="0"/>
          <a:chExt cx="0" cy="0"/>
        </a:xfrm>
      </p:grpSpPr>
      <p:pic>
        <p:nvPicPr>
          <p:cNvPr id="2" name="Picture 1" descr="A person wearing a hard hat and holding a yellow level&#10;&#10;AI-generated content may be incorrect.">
            <a:extLst>
              <a:ext uri="{FF2B5EF4-FFF2-40B4-BE49-F238E27FC236}">
                <a16:creationId xmlns:a16="http://schemas.microsoft.com/office/drawing/2014/main" id="{3D10019B-85D2-A97F-C891-44540360EA49}"/>
              </a:ext>
            </a:extLst>
          </p:cNvPr>
          <p:cNvPicPr>
            <a:picLocks noChangeAspect="1"/>
          </p:cNvPicPr>
          <p:nvPr/>
        </p:nvPicPr>
        <p:blipFill>
          <a:blip r:embed="rId4"/>
          <a:stretch>
            <a:fillRect/>
          </a:stretch>
        </p:blipFill>
        <p:spPr>
          <a:xfrm>
            <a:off x="-3599" y="0"/>
            <a:ext cx="12199197" cy="6858000"/>
          </a:xfrm>
          <a:prstGeom prst="rect">
            <a:avLst/>
          </a:prstGeom>
        </p:spPr>
      </p:pic>
      <p:pic>
        <p:nvPicPr>
          <p:cNvPr id="3" name="Recorded Sound">
            <a:hlinkClick r:id="" action="ppaction://media"/>
            <a:extLst>
              <a:ext uri="{FF2B5EF4-FFF2-40B4-BE49-F238E27FC236}">
                <a16:creationId xmlns:a16="http://schemas.microsoft.com/office/drawing/2014/main" id="{7B086ED2-8360-B31A-E7EF-85E7FC8C5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9389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9FA80-28AB-3D87-C0A3-09B670FBFA68}"/>
            </a:ext>
          </a:extLst>
        </p:cNvPr>
        <p:cNvGrpSpPr/>
        <p:nvPr/>
      </p:nvGrpSpPr>
      <p:grpSpPr>
        <a:xfrm>
          <a:off x="0" y="0"/>
          <a:ext cx="0" cy="0"/>
          <a:chOff x="0" y="0"/>
          <a:chExt cx="0" cy="0"/>
        </a:xfrm>
      </p:grpSpPr>
      <p:pic>
        <p:nvPicPr>
          <p:cNvPr id="2" name="Picture 1" descr="A green and white advertisement&#10;&#10;AI-generated content may be incorrect.">
            <a:extLst>
              <a:ext uri="{FF2B5EF4-FFF2-40B4-BE49-F238E27FC236}">
                <a16:creationId xmlns:a16="http://schemas.microsoft.com/office/drawing/2014/main" id="{8169FFFA-E5E8-846E-C5C8-7FEFFE059951}"/>
              </a:ext>
            </a:extLst>
          </p:cNvPr>
          <p:cNvPicPr>
            <a:picLocks noChangeAspect="1"/>
          </p:cNvPicPr>
          <p:nvPr/>
        </p:nvPicPr>
        <p:blipFill>
          <a:blip r:embed="rId4"/>
          <a:stretch>
            <a:fillRect/>
          </a:stretch>
        </p:blipFill>
        <p:spPr>
          <a:xfrm>
            <a:off x="525" y="0"/>
            <a:ext cx="6415210" cy="6858000"/>
          </a:xfrm>
          <a:prstGeom prst="rect">
            <a:avLst/>
          </a:prstGeom>
        </p:spPr>
      </p:pic>
      <p:sp>
        <p:nvSpPr>
          <p:cNvPr id="4" name="TextBox 3">
            <a:extLst>
              <a:ext uri="{FF2B5EF4-FFF2-40B4-BE49-F238E27FC236}">
                <a16:creationId xmlns:a16="http://schemas.microsoft.com/office/drawing/2014/main" id="{1CFB0375-2912-6C93-363A-7490DAF5E167}"/>
              </a:ext>
            </a:extLst>
          </p:cNvPr>
          <p:cNvSpPr txBox="1"/>
          <p:nvPr/>
        </p:nvSpPr>
        <p:spPr>
          <a:xfrm>
            <a:off x="7001565" y="276086"/>
            <a:ext cx="5079999"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800" b="1">
                <a:solidFill>
                  <a:srgbClr val="00B050"/>
                </a:solidFill>
              </a:rPr>
              <a:t>The Green Jobs  Industry </a:t>
            </a:r>
            <a:r>
              <a:rPr lang="en-GB" sz="2800">
                <a:solidFill>
                  <a:srgbClr val="00B050"/>
                </a:solidFill>
              </a:rPr>
              <a:t>is rapidly expanding in Birmingham due to investment in clean tech, renewable energy and clean transport solutions</a:t>
            </a:r>
          </a:p>
          <a:p>
            <a:pPr marL="285750" indent="-285750">
              <a:buFont typeface="Arial"/>
              <a:buChar char="•"/>
            </a:pPr>
            <a:endParaRPr lang="en-GB" sz="2800">
              <a:solidFill>
                <a:srgbClr val="00B050"/>
              </a:solidFill>
            </a:endParaRPr>
          </a:p>
          <a:p>
            <a:pPr marL="285750" indent="-285750">
              <a:buFont typeface="Arial"/>
              <a:buChar char="•"/>
            </a:pPr>
            <a:endParaRPr lang="en-GB" sz="2800">
              <a:solidFill>
                <a:srgbClr val="00B050"/>
              </a:solidFill>
            </a:endParaRPr>
          </a:p>
        </p:txBody>
      </p:sp>
      <p:pic>
        <p:nvPicPr>
          <p:cNvPr id="3" name="Recorded Sound">
            <a:hlinkClick r:id="" action="ppaction://media"/>
            <a:extLst>
              <a:ext uri="{FF2B5EF4-FFF2-40B4-BE49-F238E27FC236}">
                <a16:creationId xmlns:a16="http://schemas.microsoft.com/office/drawing/2014/main" id="{A44F2615-8D22-AECA-CC3F-87472A4F64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2340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16EB8-102F-D0F7-B90B-C19D911D2052}"/>
            </a:ext>
          </a:extLst>
        </p:cNvPr>
        <p:cNvGrpSpPr/>
        <p:nvPr/>
      </p:nvGrpSpPr>
      <p:grpSpPr>
        <a:xfrm>
          <a:off x="0" y="0"/>
          <a:ext cx="0" cy="0"/>
          <a:chOff x="0" y="0"/>
          <a:chExt cx="0" cy="0"/>
        </a:xfrm>
      </p:grpSpPr>
      <p:pic>
        <p:nvPicPr>
          <p:cNvPr id="2" name="Picture 1" descr="A group of people standing together&#10;&#10;AI-generated content may be incorrect.">
            <a:extLst>
              <a:ext uri="{FF2B5EF4-FFF2-40B4-BE49-F238E27FC236}">
                <a16:creationId xmlns:a16="http://schemas.microsoft.com/office/drawing/2014/main" id="{E2785609-A4FE-6DC3-BC85-151272E9EE11}"/>
              </a:ext>
            </a:extLst>
          </p:cNvPr>
          <p:cNvPicPr>
            <a:picLocks noChangeAspect="1"/>
          </p:cNvPicPr>
          <p:nvPr/>
        </p:nvPicPr>
        <p:blipFill>
          <a:blip r:embed="rId4"/>
          <a:stretch>
            <a:fillRect/>
          </a:stretch>
        </p:blipFill>
        <p:spPr>
          <a:xfrm>
            <a:off x="-2265" y="0"/>
            <a:ext cx="7094443" cy="6858000"/>
          </a:xfrm>
          <a:prstGeom prst="rect">
            <a:avLst/>
          </a:prstGeom>
        </p:spPr>
      </p:pic>
      <p:sp>
        <p:nvSpPr>
          <p:cNvPr id="3" name="TextBox 2">
            <a:extLst>
              <a:ext uri="{FF2B5EF4-FFF2-40B4-BE49-F238E27FC236}">
                <a16:creationId xmlns:a16="http://schemas.microsoft.com/office/drawing/2014/main" id="{0E36912B-CF77-7FE9-0FF9-1A088224DA7E}"/>
              </a:ext>
            </a:extLst>
          </p:cNvPr>
          <p:cNvSpPr txBox="1"/>
          <p:nvPr/>
        </p:nvSpPr>
        <p:spPr>
          <a:xfrm>
            <a:off x="7222435" y="309217"/>
            <a:ext cx="4859128"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4000"/>
              <a:t>To learn more about careers &amp; opportunities in Birmingham</a:t>
            </a:r>
            <a:endParaRPr lang="en-US" sz="4000"/>
          </a:p>
          <a:p>
            <a:pPr marL="342900" indent="-342900">
              <a:buFont typeface="Arial"/>
              <a:buChar char="•"/>
            </a:pPr>
            <a:endParaRPr lang="en-GB" sz="4000"/>
          </a:p>
          <a:p>
            <a:pPr marL="342900" indent="-342900">
              <a:buFont typeface="Arial"/>
              <a:buChar char="•"/>
            </a:pPr>
            <a:r>
              <a:rPr lang="en-GB" sz="4000"/>
              <a:t>Access the Step into your future guide in Class Charts</a:t>
            </a:r>
          </a:p>
          <a:p>
            <a:endParaRPr lang="en-GB" sz="4000"/>
          </a:p>
        </p:txBody>
      </p:sp>
      <p:pic>
        <p:nvPicPr>
          <p:cNvPr id="4" name="Recorded Sound">
            <a:hlinkClick r:id="" action="ppaction://media"/>
            <a:extLst>
              <a:ext uri="{FF2B5EF4-FFF2-40B4-BE49-F238E27FC236}">
                <a16:creationId xmlns:a16="http://schemas.microsoft.com/office/drawing/2014/main" id="{9F10048B-1630-2411-EB7B-CD9866BF11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5712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4FCED-D9C6-EE44-99A3-08C96BCC76A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581619A-DEC0-2017-0D93-CA3149853921}"/>
              </a:ext>
            </a:extLst>
          </p:cNvPr>
          <p:cNvSpPr txBox="1"/>
          <p:nvPr/>
        </p:nvSpPr>
        <p:spPr>
          <a:xfrm>
            <a:off x="3368260" y="408608"/>
            <a:ext cx="596347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dirty="0"/>
              <a:t>Introducing the </a:t>
            </a:r>
            <a:r>
              <a:rPr lang="en-GB" sz="2400" b="1" err="1"/>
              <a:t>Xello</a:t>
            </a:r>
            <a:r>
              <a:rPr lang="en-GB" sz="2400" b="1" dirty="0"/>
              <a:t> careers platform</a:t>
            </a:r>
            <a:endParaRPr lang="en-US" sz="2400" b="1"/>
          </a:p>
        </p:txBody>
      </p:sp>
      <p:pic>
        <p:nvPicPr>
          <p:cNvPr id="5" name="Online Media 4" title="Your Dashboard">
            <a:hlinkClick r:id="" action="ppaction://noaction"/>
            <a:extLst>
              <a:ext uri="{FF2B5EF4-FFF2-40B4-BE49-F238E27FC236}">
                <a16:creationId xmlns:a16="http://schemas.microsoft.com/office/drawing/2014/main" id="{7F45471E-0F8B-2A04-D174-55D8F4523B36}"/>
              </a:ext>
            </a:extLst>
          </p:cNvPr>
          <p:cNvPicPr>
            <a:picLocks noRot="1" noChangeAspect="1"/>
          </p:cNvPicPr>
          <p:nvPr>
            <a:videoFile r:link="rId1"/>
          </p:nvPr>
        </p:nvPicPr>
        <p:blipFill>
          <a:blip r:embed="rId5"/>
          <a:stretch>
            <a:fillRect/>
          </a:stretch>
        </p:blipFill>
        <p:spPr>
          <a:xfrm>
            <a:off x="4556" y="1072322"/>
            <a:ext cx="12184476" cy="5784573"/>
          </a:xfrm>
          <a:prstGeom prst="rect">
            <a:avLst/>
          </a:prstGeom>
        </p:spPr>
      </p:pic>
      <p:pic>
        <p:nvPicPr>
          <p:cNvPr id="4" name="Recorded Sound">
            <a:hlinkClick r:id="" action="ppaction://media"/>
            <a:extLst>
              <a:ext uri="{FF2B5EF4-FFF2-40B4-BE49-F238E27FC236}">
                <a16:creationId xmlns:a16="http://schemas.microsoft.com/office/drawing/2014/main" id="{EE89F1B0-07F9-A81A-4C20-92AFE8A5C6A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6668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56DC4-1F10-580E-8DAA-7F07C8C6C3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C3A60B9-EFC4-6BA0-B59E-8E82680CA917}"/>
              </a:ext>
            </a:extLst>
          </p:cNvPr>
          <p:cNvSpPr txBox="1"/>
          <p:nvPr/>
        </p:nvSpPr>
        <p:spPr>
          <a:xfrm>
            <a:off x="8072783" y="265043"/>
            <a:ext cx="4119216"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GB" sz="3200" dirty="0"/>
              <a:t>You can access LMI and careers information on your </a:t>
            </a:r>
            <a:r>
              <a:rPr lang="en-GB" sz="3200" b="1" dirty="0" err="1"/>
              <a:t>Xello</a:t>
            </a:r>
            <a:r>
              <a:rPr lang="en-GB" sz="3200" b="1" dirty="0"/>
              <a:t> careers platform</a:t>
            </a:r>
          </a:p>
          <a:p>
            <a:endParaRPr lang="en-GB" sz="3200"/>
          </a:p>
          <a:p>
            <a:pPr marL="342900" indent="-342900">
              <a:buFont typeface="Arial"/>
              <a:buChar char="•"/>
            </a:pPr>
            <a:r>
              <a:rPr lang="en-GB" sz="3200" dirty="0" err="1"/>
              <a:t>Xello</a:t>
            </a:r>
            <a:r>
              <a:rPr lang="en-GB" sz="3200" dirty="0"/>
              <a:t> is available on your school homepage.</a:t>
            </a:r>
          </a:p>
          <a:p>
            <a:pPr marL="342900" indent="-342900">
              <a:buFont typeface="Arial"/>
              <a:buChar char="•"/>
            </a:pPr>
            <a:endParaRPr lang="en-GB" sz="3200" dirty="0"/>
          </a:p>
          <a:p>
            <a:pPr marL="342900" indent="-342900">
              <a:buFont typeface="Arial"/>
              <a:buChar char="•"/>
            </a:pPr>
            <a:r>
              <a:rPr lang="en-GB" sz="3200" dirty="0"/>
              <a:t>You access the platform using your school login details</a:t>
            </a:r>
          </a:p>
        </p:txBody>
      </p:sp>
      <p:pic>
        <p:nvPicPr>
          <p:cNvPr id="7" name="Picture 6" descr="Whole-school Approach to Careers Education | Xello">
            <a:extLst>
              <a:ext uri="{FF2B5EF4-FFF2-40B4-BE49-F238E27FC236}">
                <a16:creationId xmlns:a16="http://schemas.microsoft.com/office/drawing/2014/main" id="{26AB0798-820F-F7EA-1FF1-7E8AF1D843BF}"/>
              </a:ext>
            </a:extLst>
          </p:cNvPr>
          <p:cNvPicPr>
            <a:picLocks noChangeAspect="1"/>
          </p:cNvPicPr>
          <p:nvPr/>
        </p:nvPicPr>
        <p:blipFill>
          <a:blip r:embed="rId4"/>
          <a:stretch>
            <a:fillRect/>
          </a:stretch>
        </p:blipFill>
        <p:spPr>
          <a:xfrm>
            <a:off x="4417" y="-1933"/>
            <a:ext cx="8063948" cy="6861866"/>
          </a:xfrm>
          <a:prstGeom prst="rect">
            <a:avLst/>
          </a:prstGeom>
        </p:spPr>
      </p:pic>
      <p:pic>
        <p:nvPicPr>
          <p:cNvPr id="3" name="Recorded Sound">
            <a:hlinkClick r:id="" action="ppaction://media"/>
            <a:extLst>
              <a:ext uri="{FF2B5EF4-FFF2-40B4-BE49-F238E27FC236}">
                <a16:creationId xmlns:a16="http://schemas.microsoft.com/office/drawing/2014/main" id="{2854BB9A-3968-5F50-8F85-E4B43270BD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5447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FAC0F-D5D6-0593-2D3C-486E9CCA83C0}"/>
            </a:ext>
          </a:extLst>
        </p:cNvPr>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824739B2-2950-3DC2-9388-49323A98E827}"/>
              </a:ext>
            </a:extLst>
          </p:cNvPr>
          <p:cNvPicPr>
            <a:picLocks noChangeAspect="1"/>
          </p:cNvPicPr>
          <p:nvPr/>
        </p:nvPicPr>
        <p:blipFill>
          <a:blip r:embed="rId4"/>
          <a:stretch>
            <a:fillRect/>
          </a:stretch>
        </p:blipFill>
        <p:spPr>
          <a:xfrm>
            <a:off x="0" y="402424"/>
            <a:ext cx="12192000" cy="6053153"/>
          </a:xfrm>
          <a:prstGeom prst="rect">
            <a:avLst/>
          </a:prstGeom>
        </p:spPr>
      </p:pic>
      <p:sp>
        <p:nvSpPr>
          <p:cNvPr id="4" name="TextBox 3">
            <a:extLst>
              <a:ext uri="{FF2B5EF4-FFF2-40B4-BE49-F238E27FC236}">
                <a16:creationId xmlns:a16="http://schemas.microsoft.com/office/drawing/2014/main" id="{185897A8-7A61-2919-7C08-E73E310B2FC1}"/>
              </a:ext>
            </a:extLst>
          </p:cNvPr>
          <p:cNvSpPr txBox="1"/>
          <p:nvPr/>
        </p:nvSpPr>
        <p:spPr>
          <a:xfrm>
            <a:off x="88347" y="3942521"/>
            <a:ext cx="7001563"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This is the </a:t>
            </a:r>
            <a:r>
              <a:rPr lang="en-GB" dirty="0" err="1"/>
              <a:t>Xello</a:t>
            </a:r>
            <a:r>
              <a:rPr lang="en-GB" dirty="0"/>
              <a:t> homepage which will give you suggested tasks to complete to help you understand careers information</a:t>
            </a:r>
          </a:p>
          <a:p>
            <a:endParaRPr lang="en-GB" dirty="0"/>
          </a:p>
          <a:p>
            <a:r>
              <a:rPr lang="en-GB" dirty="0"/>
              <a:t>You can explore the about me section which has different career quizzes</a:t>
            </a:r>
          </a:p>
          <a:p>
            <a:endParaRPr lang="en-GB" dirty="0"/>
          </a:p>
          <a:p>
            <a:r>
              <a:rPr lang="en-GB" dirty="0"/>
              <a:t>You can explore options such as careers, college, universities and apprenticeships as well as adding your goals and plans</a:t>
            </a:r>
          </a:p>
        </p:txBody>
      </p:sp>
      <p:pic>
        <p:nvPicPr>
          <p:cNvPr id="3" name="Recorded Sound">
            <a:hlinkClick r:id="" action="ppaction://media"/>
            <a:extLst>
              <a:ext uri="{FF2B5EF4-FFF2-40B4-BE49-F238E27FC236}">
                <a16:creationId xmlns:a16="http://schemas.microsoft.com/office/drawing/2014/main" id="{C77CF422-3D15-8A1B-F992-3C4B5F575B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0921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27ADB-EFDC-C464-C420-59DFCB956FA5}"/>
            </a:ext>
          </a:extLst>
        </p:cNvPr>
        <p:cNvGrpSpPr/>
        <p:nvPr/>
      </p:nvGrpSpPr>
      <p:grpSpPr>
        <a:xfrm>
          <a:off x="0" y="0"/>
          <a:ext cx="0" cy="0"/>
          <a:chOff x="0" y="0"/>
          <a:chExt cx="0" cy="0"/>
        </a:xfrm>
      </p:grpSpPr>
      <p:pic>
        <p:nvPicPr>
          <p:cNvPr id="3" name="Picture 2" descr="A screenshot of a web page&#10;&#10;AI-generated content may be incorrect.">
            <a:extLst>
              <a:ext uri="{FF2B5EF4-FFF2-40B4-BE49-F238E27FC236}">
                <a16:creationId xmlns:a16="http://schemas.microsoft.com/office/drawing/2014/main" id="{8BA978C7-5FC7-410D-5FF2-E39F522F7260}"/>
              </a:ext>
            </a:extLst>
          </p:cNvPr>
          <p:cNvPicPr>
            <a:picLocks noChangeAspect="1"/>
          </p:cNvPicPr>
          <p:nvPr/>
        </p:nvPicPr>
        <p:blipFill>
          <a:blip r:embed="rId4"/>
          <a:stretch>
            <a:fillRect/>
          </a:stretch>
        </p:blipFill>
        <p:spPr>
          <a:xfrm>
            <a:off x="388189" y="0"/>
            <a:ext cx="11415623" cy="6858000"/>
          </a:xfrm>
          <a:prstGeom prst="rect">
            <a:avLst/>
          </a:prstGeom>
        </p:spPr>
      </p:pic>
      <p:sp>
        <p:nvSpPr>
          <p:cNvPr id="4" name="TextBox 3">
            <a:extLst>
              <a:ext uri="{FF2B5EF4-FFF2-40B4-BE49-F238E27FC236}">
                <a16:creationId xmlns:a16="http://schemas.microsoft.com/office/drawing/2014/main" id="{7F7C6223-3B65-65AB-4891-5F62B320B0BB}"/>
              </a:ext>
            </a:extLst>
          </p:cNvPr>
          <p:cNvSpPr txBox="1"/>
          <p:nvPr/>
        </p:nvSpPr>
        <p:spPr>
          <a:xfrm>
            <a:off x="0" y="662608"/>
            <a:ext cx="215347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This is the explore options section where you can look for different job roles which will include LMI such as salary, qualification, and whether jobs are in demand or decline</a:t>
            </a:r>
          </a:p>
        </p:txBody>
      </p:sp>
      <p:pic>
        <p:nvPicPr>
          <p:cNvPr id="2" name="Recorded Sound">
            <a:hlinkClick r:id="" action="ppaction://media"/>
            <a:extLst>
              <a:ext uri="{FF2B5EF4-FFF2-40B4-BE49-F238E27FC236}">
                <a16:creationId xmlns:a16="http://schemas.microsoft.com/office/drawing/2014/main" id="{4574B30F-6090-915A-AAB5-6FE3B612CA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9733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21264-8129-BD55-D5ED-7AB4911DE84B}"/>
            </a:ext>
          </a:extLst>
        </p:cNvPr>
        <p:cNvGrpSpPr/>
        <p:nvPr/>
      </p:nvGrpSpPr>
      <p:grpSpPr>
        <a:xfrm>
          <a:off x="0" y="0"/>
          <a:ext cx="0" cy="0"/>
          <a:chOff x="0" y="0"/>
          <a:chExt cx="0" cy="0"/>
        </a:xfrm>
      </p:grpSpPr>
      <p:pic>
        <p:nvPicPr>
          <p:cNvPr id="2" name="Picture 1" descr="A screenshot of a computer&#10;&#10;AI-generated content may be incorrect.">
            <a:extLst>
              <a:ext uri="{FF2B5EF4-FFF2-40B4-BE49-F238E27FC236}">
                <a16:creationId xmlns:a16="http://schemas.microsoft.com/office/drawing/2014/main" id="{25129CFE-6EB0-C68D-A203-BDDEB961E751}"/>
              </a:ext>
            </a:extLst>
          </p:cNvPr>
          <p:cNvPicPr>
            <a:picLocks noChangeAspect="1"/>
          </p:cNvPicPr>
          <p:nvPr/>
        </p:nvPicPr>
        <p:blipFill>
          <a:blip r:embed="rId4"/>
          <a:stretch>
            <a:fillRect/>
          </a:stretch>
        </p:blipFill>
        <p:spPr>
          <a:xfrm>
            <a:off x="1976784" y="1383515"/>
            <a:ext cx="10137913" cy="5338881"/>
          </a:xfrm>
          <a:prstGeom prst="rect">
            <a:avLst/>
          </a:prstGeom>
        </p:spPr>
      </p:pic>
      <p:sp>
        <p:nvSpPr>
          <p:cNvPr id="4" name="TextBox 3">
            <a:extLst>
              <a:ext uri="{FF2B5EF4-FFF2-40B4-BE49-F238E27FC236}">
                <a16:creationId xmlns:a16="http://schemas.microsoft.com/office/drawing/2014/main" id="{235A5B50-C8BD-6D6E-CD82-685209843EAD}"/>
              </a:ext>
            </a:extLst>
          </p:cNvPr>
          <p:cNvSpPr txBox="1"/>
          <p:nvPr/>
        </p:nvSpPr>
        <p:spPr>
          <a:xfrm>
            <a:off x="1866348" y="242956"/>
            <a:ext cx="78960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err="1"/>
              <a:t>Xello</a:t>
            </a:r>
            <a:r>
              <a:rPr lang="en-GB" sz="2400" dirty="0"/>
              <a:t> – The Real Game</a:t>
            </a:r>
            <a:endParaRPr lang="en-US" sz="2400"/>
          </a:p>
        </p:txBody>
      </p:sp>
      <p:sp>
        <p:nvSpPr>
          <p:cNvPr id="5" name="TextBox 4">
            <a:extLst>
              <a:ext uri="{FF2B5EF4-FFF2-40B4-BE49-F238E27FC236}">
                <a16:creationId xmlns:a16="http://schemas.microsoft.com/office/drawing/2014/main" id="{2BA032EA-5055-8B48-342B-5ABB501C8E08}"/>
              </a:ext>
            </a:extLst>
          </p:cNvPr>
          <p:cNvSpPr txBox="1"/>
          <p:nvPr/>
        </p:nvSpPr>
        <p:spPr>
          <a:xfrm>
            <a:off x="99391" y="1711738"/>
            <a:ext cx="1766956"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p>
          <a:p>
            <a:r>
              <a:rPr lang="en-GB" dirty="0"/>
              <a:t>You can play the real game, which helps you to make decisions about your monthly spending plans as well as giving suggestions on jobs and salaries which will help you maintain your lifestyle!</a:t>
            </a:r>
            <a:endParaRPr lang="en-GB"/>
          </a:p>
        </p:txBody>
      </p:sp>
      <p:pic>
        <p:nvPicPr>
          <p:cNvPr id="6" name="Recorded Sound">
            <a:hlinkClick r:id="" action="ppaction://media"/>
            <a:extLst>
              <a:ext uri="{FF2B5EF4-FFF2-40B4-BE49-F238E27FC236}">
                <a16:creationId xmlns:a16="http://schemas.microsoft.com/office/drawing/2014/main" id="{3B650627-D376-1262-466F-E9C0F78544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5177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83611B-CC57-3DA5-B342-9ADDDEEB655E}"/>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7B45F21-66A7-82D8-52C2-8E28741BB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97733-033D-DB33-729A-E580DEC10902}"/>
              </a:ext>
            </a:extLst>
          </p:cNvPr>
          <p:cNvSpPr>
            <a:spLocks noGrp="1"/>
          </p:cNvSpPr>
          <p:nvPr>
            <p:ph type="title"/>
          </p:nvPr>
        </p:nvSpPr>
        <p:spPr>
          <a:xfrm>
            <a:off x="572493" y="238539"/>
            <a:ext cx="10963303" cy="793894"/>
          </a:xfrm>
        </p:spPr>
        <p:txBody>
          <a:bodyPr anchor="b">
            <a:normAutofit fontScale="90000"/>
          </a:bodyPr>
          <a:lstStyle/>
          <a:p>
            <a:r>
              <a:rPr lang="en-GB" sz="5000" dirty="0"/>
              <a:t>Understanding your core Employability Skills</a:t>
            </a:r>
            <a:endParaRPr lang="en-US" dirty="0"/>
          </a:p>
        </p:txBody>
      </p:sp>
      <p:sp>
        <p:nvSpPr>
          <p:cNvPr id="21" name="sketchy line">
            <a:extLst>
              <a:ext uri="{FF2B5EF4-FFF2-40B4-BE49-F238E27FC236}">
                <a16:creationId xmlns:a16="http://schemas.microsoft.com/office/drawing/2014/main" id="{7166649D-113D-E175-884C-70AD2508E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E5BD46E-F6E6-DCA2-9F38-140BB6BF962C}"/>
              </a:ext>
            </a:extLst>
          </p:cNvPr>
          <p:cNvSpPr>
            <a:spLocks noGrp="1"/>
          </p:cNvSpPr>
          <p:nvPr>
            <p:ph idx="1"/>
          </p:nvPr>
        </p:nvSpPr>
        <p:spPr>
          <a:xfrm>
            <a:off x="318494" y="1828359"/>
            <a:ext cx="11638940" cy="5024737"/>
          </a:xfrm>
        </p:spPr>
        <p:txBody>
          <a:bodyPr vert="horz" lIns="91440" tIns="45720" rIns="91440" bIns="45720" rtlCol="0" anchor="t">
            <a:normAutofit/>
          </a:bodyPr>
          <a:lstStyle/>
          <a:p>
            <a:pPr marL="0" indent="0">
              <a:buNone/>
            </a:pPr>
            <a:r>
              <a:rPr lang="en-GB" dirty="0">
                <a:ea typeface="+mn-lt"/>
                <a:cs typeface="+mn-lt"/>
              </a:rPr>
              <a:t>Skills Builder defines eight core employability skills which are essential for most jobs:</a:t>
            </a:r>
          </a:p>
          <a:p>
            <a:pPr marL="0" indent="0">
              <a:buNone/>
            </a:pPr>
            <a:endParaRPr lang="en-GB" dirty="0">
              <a:ea typeface="+mn-lt"/>
              <a:cs typeface="+mn-lt"/>
            </a:endParaRPr>
          </a:p>
          <a:p>
            <a:pPr>
              <a:buFont typeface="Arial"/>
              <a:buChar char="•"/>
            </a:pPr>
            <a:r>
              <a:rPr lang="en-GB" sz="1800" b="1" u="sng" dirty="0">
                <a:highlight>
                  <a:srgbClr val="FFFFFF"/>
                </a:highlight>
                <a:ea typeface="+mn-lt"/>
                <a:cs typeface="+mn-lt"/>
                <a:hlinkClick r:id="rId4">
                  <a:extLst>
                    <a:ext uri="{A12FA001-AC4F-418D-AE19-62706E023703}">
                      <ahyp:hlinkClr xmlns:ahyp="http://schemas.microsoft.com/office/drawing/2018/hyperlinkcolor" val="tx"/>
                    </a:ext>
                  </a:extLst>
                </a:hlinkClick>
              </a:rPr>
              <a:t>Listening</a:t>
            </a:r>
            <a:r>
              <a:rPr lang="en-GB" sz="1800" dirty="0">
                <a:highlight>
                  <a:srgbClr val="FFFFFF"/>
                </a:highlight>
                <a:ea typeface="+mn-lt"/>
                <a:cs typeface="+mn-lt"/>
              </a:rPr>
              <a:t>: The ability to receive, process, and understand information and ideas.</a:t>
            </a:r>
            <a:endParaRPr lang="en-GB" sz="1800"/>
          </a:p>
          <a:p>
            <a:pPr>
              <a:buFont typeface="Arial"/>
              <a:buChar char="•"/>
            </a:pPr>
            <a:r>
              <a:rPr lang="en-GB" sz="1800" b="1" u="sng" dirty="0">
                <a:highlight>
                  <a:srgbClr val="FFFFFF"/>
                </a:highlight>
                <a:ea typeface="+mn-lt"/>
                <a:cs typeface="+mn-lt"/>
                <a:hlinkClick r:id="rId5">
                  <a:extLst>
                    <a:ext uri="{A12FA001-AC4F-418D-AE19-62706E023703}">
                      <ahyp:hlinkClr xmlns:ahyp="http://schemas.microsoft.com/office/drawing/2018/hyperlinkcolor" val="tx"/>
                    </a:ext>
                  </a:extLst>
                </a:hlinkClick>
              </a:rPr>
              <a:t>Speaking</a:t>
            </a:r>
            <a:r>
              <a:rPr lang="en-GB" sz="1800" dirty="0">
                <a:highlight>
                  <a:srgbClr val="FFFFFF"/>
                </a:highlight>
                <a:ea typeface="+mn-lt"/>
                <a:cs typeface="+mn-lt"/>
              </a:rPr>
              <a:t>: Effectively communicating information and ideas verbally.</a:t>
            </a:r>
            <a:endParaRPr lang="en-GB" sz="1800" dirty="0"/>
          </a:p>
          <a:p>
            <a:pPr>
              <a:buFont typeface="Arial"/>
              <a:buChar char="•"/>
            </a:pPr>
            <a:r>
              <a:rPr lang="en-GB" sz="1800" b="1" u="sng" dirty="0">
                <a:highlight>
                  <a:srgbClr val="FFFFFF"/>
                </a:highlight>
                <a:ea typeface="+mn-lt"/>
                <a:cs typeface="+mn-lt"/>
                <a:hlinkClick r:id="rId6">
                  <a:extLst>
                    <a:ext uri="{A12FA001-AC4F-418D-AE19-62706E023703}">
                      <ahyp:hlinkClr xmlns:ahyp="http://schemas.microsoft.com/office/drawing/2018/hyperlinkcolor" val="tx"/>
                    </a:ext>
                  </a:extLst>
                </a:hlinkClick>
              </a:rPr>
              <a:t>Problem Solving</a:t>
            </a:r>
            <a:r>
              <a:rPr lang="en-GB" sz="1800" dirty="0">
                <a:highlight>
                  <a:srgbClr val="FFFFFF"/>
                </a:highlight>
                <a:ea typeface="+mn-lt"/>
                <a:cs typeface="+mn-lt"/>
              </a:rPr>
              <a:t>: Finding solutions to challenges and difficult situations.</a:t>
            </a:r>
            <a:endParaRPr lang="en-GB" sz="1800"/>
          </a:p>
          <a:p>
            <a:pPr>
              <a:buFont typeface="Arial"/>
              <a:buChar char="•"/>
            </a:pPr>
            <a:r>
              <a:rPr lang="en-GB" sz="1800" b="1" u="sng" dirty="0">
                <a:highlight>
                  <a:srgbClr val="FFFFFF"/>
                </a:highlight>
                <a:ea typeface="+mn-lt"/>
                <a:cs typeface="+mn-lt"/>
                <a:hlinkClick r:id="rId7">
                  <a:extLst>
                    <a:ext uri="{A12FA001-AC4F-418D-AE19-62706E023703}">
                      <ahyp:hlinkClr xmlns:ahyp="http://schemas.microsoft.com/office/drawing/2018/hyperlinkcolor" val="tx"/>
                    </a:ext>
                  </a:extLst>
                </a:hlinkClick>
              </a:rPr>
              <a:t>Creativity</a:t>
            </a:r>
            <a:r>
              <a:rPr lang="en-GB" sz="1800" dirty="0">
                <a:highlight>
                  <a:srgbClr val="FFFFFF"/>
                </a:highlight>
                <a:ea typeface="+mn-lt"/>
                <a:cs typeface="+mn-lt"/>
              </a:rPr>
              <a:t>: Using imagination to generate new ideas and approaches.</a:t>
            </a:r>
            <a:endParaRPr lang="en-GB" sz="1800"/>
          </a:p>
          <a:p>
            <a:pPr>
              <a:buFont typeface="Arial"/>
              <a:buChar char="•"/>
            </a:pPr>
            <a:r>
              <a:rPr lang="en-GB" sz="1800" b="1" u="sng" dirty="0">
                <a:highlight>
                  <a:srgbClr val="FFFFFF"/>
                </a:highlight>
                <a:ea typeface="+mn-lt"/>
                <a:cs typeface="+mn-lt"/>
                <a:hlinkClick r:id="rId8">
                  <a:extLst>
                    <a:ext uri="{A12FA001-AC4F-418D-AE19-62706E023703}">
                      <ahyp:hlinkClr xmlns:ahyp="http://schemas.microsoft.com/office/drawing/2018/hyperlinkcolor" val="tx"/>
                    </a:ext>
                  </a:extLst>
                </a:hlinkClick>
              </a:rPr>
              <a:t>Staying Positive</a:t>
            </a:r>
            <a:r>
              <a:rPr lang="en-GB" sz="1800" dirty="0">
                <a:highlight>
                  <a:srgbClr val="FFFFFF"/>
                </a:highlight>
                <a:ea typeface="+mn-lt"/>
                <a:cs typeface="+mn-lt"/>
              </a:rPr>
              <a:t>: Developing strategies to overcome setbacks and stay motivated.</a:t>
            </a:r>
            <a:endParaRPr lang="en-GB" sz="1800"/>
          </a:p>
          <a:p>
            <a:pPr>
              <a:buFont typeface="Arial"/>
              <a:buChar char="•"/>
            </a:pPr>
            <a:r>
              <a:rPr lang="en-GB" sz="1800" b="1" u="sng" dirty="0">
                <a:highlight>
                  <a:srgbClr val="FFFFFF"/>
                </a:highlight>
                <a:ea typeface="+mn-lt"/>
                <a:cs typeface="+mn-lt"/>
                <a:hlinkClick r:id="rId9">
                  <a:extLst>
                    <a:ext uri="{A12FA001-AC4F-418D-AE19-62706E023703}">
                      <ahyp:hlinkClr xmlns:ahyp="http://schemas.microsoft.com/office/drawing/2018/hyperlinkcolor" val="tx"/>
                    </a:ext>
                  </a:extLst>
                </a:hlinkClick>
              </a:rPr>
              <a:t>Aiming High</a:t>
            </a:r>
            <a:r>
              <a:rPr lang="en-GB" sz="1800" dirty="0">
                <a:highlight>
                  <a:srgbClr val="FFFFFF"/>
                </a:highlight>
                <a:ea typeface="+mn-lt"/>
                <a:cs typeface="+mn-lt"/>
              </a:rPr>
              <a:t>: Setting clear goals and creating plans to achieve them.</a:t>
            </a:r>
            <a:endParaRPr lang="en-GB" sz="1800"/>
          </a:p>
          <a:p>
            <a:pPr>
              <a:buFont typeface="Arial"/>
              <a:buChar char="•"/>
            </a:pPr>
            <a:r>
              <a:rPr lang="en-GB" sz="1800" b="1" u="sng" dirty="0">
                <a:highlight>
                  <a:srgbClr val="FFFFFF"/>
                </a:highlight>
                <a:ea typeface="+mn-lt"/>
                <a:cs typeface="+mn-lt"/>
                <a:hlinkClick r:id="rId10">
                  <a:extLst>
                    <a:ext uri="{A12FA001-AC4F-418D-AE19-62706E023703}">
                      <ahyp:hlinkClr xmlns:ahyp="http://schemas.microsoft.com/office/drawing/2018/hyperlinkcolor" val="tx"/>
                    </a:ext>
                  </a:extLst>
                </a:hlinkClick>
              </a:rPr>
              <a:t>Leadership</a:t>
            </a:r>
            <a:r>
              <a:rPr lang="en-GB" sz="1800" dirty="0">
                <a:highlight>
                  <a:srgbClr val="FFFFFF"/>
                </a:highlight>
                <a:ea typeface="+mn-lt"/>
                <a:cs typeface="+mn-lt"/>
              </a:rPr>
              <a:t>: Supporting, encouraging, and developing others towards a shared goal.</a:t>
            </a:r>
            <a:endParaRPr lang="en-GB" sz="1800"/>
          </a:p>
          <a:p>
            <a:pPr>
              <a:buFont typeface="Arial"/>
              <a:buChar char="•"/>
            </a:pPr>
            <a:r>
              <a:rPr lang="en-GB" sz="1800" b="1" u="sng" dirty="0">
                <a:highlight>
                  <a:srgbClr val="FFFFFF"/>
                </a:highlight>
                <a:ea typeface="+mn-lt"/>
                <a:cs typeface="+mn-lt"/>
                <a:hlinkClick r:id="rId11">
                  <a:extLst>
                    <a:ext uri="{A12FA001-AC4F-418D-AE19-62706E023703}">
                      <ahyp:hlinkClr xmlns:ahyp="http://schemas.microsoft.com/office/drawing/2018/hyperlinkcolor" val="tx"/>
                    </a:ext>
                  </a:extLst>
                </a:hlinkClick>
              </a:rPr>
              <a:t>Teamwork</a:t>
            </a:r>
            <a:r>
              <a:rPr lang="en-GB" sz="1800" dirty="0">
                <a:highlight>
                  <a:srgbClr val="FFFFFF"/>
                </a:highlight>
                <a:ea typeface="+mn-lt"/>
                <a:cs typeface="+mn-lt"/>
              </a:rPr>
              <a:t>: Working cooperatively with others for a common objectives</a:t>
            </a:r>
            <a:endParaRPr lang="en-GB" sz="1800" dirty="0" err="1"/>
          </a:p>
          <a:p>
            <a:pPr marL="0" indent="0">
              <a:buNone/>
            </a:pPr>
            <a:endParaRPr lang="en-GB" dirty="0">
              <a:solidFill>
                <a:srgbClr val="000000"/>
              </a:solidFill>
            </a:endParaRPr>
          </a:p>
        </p:txBody>
      </p:sp>
      <p:pic>
        <p:nvPicPr>
          <p:cNvPr id="4" name="Recorded Sound">
            <a:hlinkClick r:id="" action="ppaction://media"/>
            <a:extLst>
              <a:ext uri="{FF2B5EF4-FFF2-40B4-BE49-F238E27FC236}">
                <a16:creationId xmlns:a16="http://schemas.microsoft.com/office/drawing/2014/main" id="{E1F02B49-C4F1-F6F5-9FCA-5190BFAFEB7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28953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4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75FE856-93C8-2B69-DAAC-2A5BEEAE379B}"/>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5ABD4A-9D86-13E1-B749-2B956B7A1147}"/>
              </a:ext>
            </a:extLst>
          </p:cNvPr>
          <p:cNvSpPr>
            <a:spLocks noGrp="1"/>
          </p:cNvSpPr>
          <p:nvPr>
            <p:ph type="title"/>
          </p:nvPr>
        </p:nvSpPr>
        <p:spPr>
          <a:xfrm>
            <a:off x="572493" y="238539"/>
            <a:ext cx="11018520" cy="1434415"/>
          </a:xfrm>
        </p:spPr>
        <p:txBody>
          <a:bodyPr anchor="b">
            <a:normAutofit/>
          </a:bodyPr>
          <a:lstStyle/>
          <a:p>
            <a:r>
              <a:rPr lang="en-GB" sz="5000"/>
              <a:t>What is Labour Market Information? (LMI)</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BF815FD-A1D3-0F02-C18E-DF22C267AA28}"/>
              </a:ext>
            </a:extLst>
          </p:cNvPr>
          <p:cNvSpPr>
            <a:spLocks noGrp="1"/>
          </p:cNvSpPr>
          <p:nvPr>
            <p:ph idx="1"/>
          </p:nvPr>
        </p:nvSpPr>
        <p:spPr>
          <a:xfrm>
            <a:off x="572493" y="2093402"/>
            <a:ext cx="7100073" cy="4097086"/>
          </a:xfrm>
        </p:spPr>
        <p:txBody>
          <a:bodyPr vert="horz" lIns="91440" tIns="45720" rIns="91440" bIns="45720" rtlCol="0" anchor="t">
            <a:normAutofit/>
          </a:bodyPr>
          <a:lstStyle/>
          <a:p>
            <a:pPr marL="571500" indent="-571500"/>
            <a:r>
              <a:rPr lang="en-GB">
                <a:latin typeface="Arial"/>
                <a:cs typeface="Arial"/>
              </a:rPr>
              <a:t>LMI is information about the world of work</a:t>
            </a:r>
            <a:endParaRPr lang="en-US"/>
          </a:p>
          <a:p>
            <a:pPr marL="571500" indent="-571500"/>
            <a:endParaRPr lang="en-GB">
              <a:latin typeface="Arial"/>
              <a:cs typeface="Arial"/>
            </a:endParaRPr>
          </a:p>
          <a:p>
            <a:pPr marL="571500" indent="-571500"/>
            <a:r>
              <a:rPr lang="en-GB">
                <a:latin typeface="Arial"/>
                <a:cs typeface="Arial"/>
              </a:rPr>
              <a:t>It tells us about </a:t>
            </a:r>
            <a:r>
              <a:rPr lang="en-GB">
                <a:highlight>
                  <a:srgbClr val="FFFFFF"/>
                </a:highlight>
                <a:latin typeface="Arial"/>
                <a:ea typeface="+mn-lt"/>
                <a:cs typeface="+mn-lt"/>
              </a:rPr>
              <a:t>current job availability, future growth areas, skills needed, typical salaries, and qualifications for different roles, helping people to plan for their future</a:t>
            </a:r>
          </a:p>
        </p:txBody>
      </p:sp>
      <p:pic>
        <p:nvPicPr>
          <p:cNvPr id="6" name="Picture 5">
            <a:extLst>
              <a:ext uri="{FF2B5EF4-FFF2-40B4-BE49-F238E27FC236}">
                <a16:creationId xmlns:a16="http://schemas.microsoft.com/office/drawing/2014/main" id="{8A137527-91EC-3F62-8FF8-BD6B673BE1E8}"/>
              </a:ext>
            </a:extLst>
          </p:cNvPr>
          <p:cNvPicPr>
            <a:picLocks noChangeAspect="1"/>
          </p:cNvPicPr>
          <p:nvPr/>
        </p:nvPicPr>
        <p:blipFill>
          <a:blip r:embed="rId4"/>
          <a:srcRect r="-2" b="20481"/>
          <a:stretch>
            <a:fillRect/>
          </a:stretch>
        </p:blipFill>
        <p:spPr>
          <a:xfrm>
            <a:off x="7874441" y="2093976"/>
            <a:ext cx="3941064" cy="4096512"/>
          </a:xfrm>
          <a:prstGeom prst="rect">
            <a:avLst/>
          </a:prstGeom>
        </p:spPr>
      </p:pic>
      <p:pic>
        <p:nvPicPr>
          <p:cNvPr id="4" name="Recorded Sound">
            <a:hlinkClick r:id="" action="ppaction://media"/>
            <a:extLst>
              <a:ext uri="{FF2B5EF4-FFF2-40B4-BE49-F238E27FC236}">
                <a16:creationId xmlns:a16="http://schemas.microsoft.com/office/drawing/2014/main" id="{403A5960-1FB5-062A-D646-C86C108E4E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6269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3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ACFBA6-73C0-AAA7-8613-BF491F9B7604}"/>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D763C88-6D67-9910-8711-0D2EB101B0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581150-5C5F-7B93-8825-42148238F6DC}"/>
              </a:ext>
            </a:extLst>
          </p:cNvPr>
          <p:cNvSpPr>
            <a:spLocks noGrp="1"/>
          </p:cNvSpPr>
          <p:nvPr>
            <p:ph type="title"/>
          </p:nvPr>
        </p:nvSpPr>
        <p:spPr>
          <a:xfrm>
            <a:off x="572493" y="238539"/>
            <a:ext cx="10963303" cy="793894"/>
          </a:xfrm>
        </p:spPr>
        <p:txBody>
          <a:bodyPr anchor="b">
            <a:normAutofit/>
          </a:bodyPr>
          <a:lstStyle/>
          <a:p>
            <a:r>
              <a:rPr lang="en-GB" sz="5000" dirty="0"/>
              <a:t>Why are Employability Skills important?</a:t>
            </a:r>
            <a:endParaRPr lang="en-US" dirty="0"/>
          </a:p>
        </p:txBody>
      </p:sp>
      <p:sp>
        <p:nvSpPr>
          <p:cNvPr id="21" name="sketchy line">
            <a:extLst>
              <a:ext uri="{FF2B5EF4-FFF2-40B4-BE49-F238E27FC236}">
                <a16:creationId xmlns:a16="http://schemas.microsoft.com/office/drawing/2014/main" id="{080711B4-3FA5-6E0A-04C5-63EEE32AC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3E8C83-5C4E-2911-C441-33B850090BDD}"/>
              </a:ext>
            </a:extLst>
          </p:cNvPr>
          <p:cNvSpPr>
            <a:spLocks noGrp="1"/>
          </p:cNvSpPr>
          <p:nvPr>
            <p:ph idx="1"/>
          </p:nvPr>
        </p:nvSpPr>
        <p:spPr>
          <a:xfrm>
            <a:off x="108667" y="1828359"/>
            <a:ext cx="11970245" cy="5024737"/>
          </a:xfrm>
        </p:spPr>
        <p:txBody>
          <a:bodyPr vert="horz" lIns="91440" tIns="45720" rIns="91440" bIns="45720" rtlCol="0" anchor="t">
            <a:normAutofit/>
          </a:bodyPr>
          <a:lstStyle/>
          <a:p>
            <a:pPr>
              <a:buFont typeface="Arial"/>
              <a:buChar char="•"/>
            </a:pPr>
            <a:r>
              <a:rPr lang="en-GB" sz="2400" b="1" dirty="0">
                <a:highlight>
                  <a:srgbClr val="FFFFFF"/>
                </a:highlight>
                <a:latin typeface="Arial"/>
                <a:ea typeface="+mn-lt"/>
                <a:cs typeface="+mn-lt"/>
                <a:hlinkClick r:id="rId4">
                  <a:extLst>
                    <a:ext uri="{A12FA001-AC4F-418D-AE19-62706E023703}">
                      <ahyp:hlinkClr xmlns:ahyp="http://schemas.microsoft.com/office/drawing/2018/hyperlinkcolor" val="tx"/>
                    </a:ext>
                  </a:extLst>
                </a:hlinkClick>
              </a:rPr>
              <a:t>Work Readiness</a:t>
            </a:r>
            <a:r>
              <a:rPr lang="en-GB" sz="2400" b="1" dirty="0">
                <a:highlight>
                  <a:srgbClr val="FFFFFF"/>
                </a:highlight>
                <a:latin typeface="Arial"/>
                <a:ea typeface="+mn-lt"/>
                <a:cs typeface="+mn-lt"/>
              </a:rPr>
              <a:t> &amp; </a:t>
            </a:r>
            <a:r>
              <a:rPr lang="en-GB" sz="2400" b="1" u="sng" dirty="0">
                <a:highlight>
                  <a:srgbClr val="FFFFFF"/>
                </a:highlight>
                <a:latin typeface="Arial"/>
                <a:ea typeface="+mn-lt"/>
                <a:cs typeface="+mn-lt"/>
              </a:rPr>
              <a:t>Career Progression</a:t>
            </a:r>
            <a:r>
              <a:rPr lang="en-GB" sz="2400" b="1" dirty="0">
                <a:highlight>
                  <a:srgbClr val="FFFFFF"/>
                </a:highlight>
                <a:latin typeface="Arial"/>
                <a:ea typeface="+mn-lt"/>
                <a:cs typeface="+mn-lt"/>
              </a:rPr>
              <a:t>:</a:t>
            </a:r>
            <a:r>
              <a:rPr lang="en-GB" sz="2400" dirty="0">
                <a:highlight>
                  <a:srgbClr val="FFFFFF"/>
                </a:highlight>
                <a:latin typeface="Arial"/>
                <a:ea typeface="+mn-lt"/>
                <a:cs typeface="+mn-lt"/>
              </a:rPr>
              <a:t> These skills are essential for getting jobs, succeeding in recruitment, and advancing in careers, providing a strong starting point for early talent.</a:t>
            </a:r>
            <a:endParaRPr lang="en-GB" sz="2400">
              <a:highlight>
                <a:srgbClr val="FFFFFF"/>
              </a:highlight>
              <a:latin typeface="Arial"/>
              <a:cs typeface="Arial"/>
            </a:endParaRPr>
          </a:p>
          <a:p>
            <a:pPr marL="0" indent="0">
              <a:buNone/>
            </a:pPr>
            <a:endParaRPr lang="en-GB" sz="2400" dirty="0">
              <a:highlight>
                <a:srgbClr val="FFFFFF"/>
              </a:highlight>
              <a:latin typeface="Arial"/>
              <a:ea typeface="+mn-lt"/>
              <a:cs typeface="+mn-lt"/>
            </a:endParaRPr>
          </a:p>
          <a:p>
            <a:pPr>
              <a:buFont typeface="Arial"/>
              <a:buChar char="•"/>
            </a:pPr>
            <a:r>
              <a:rPr lang="en-GB" sz="2400" b="1" u="sng" dirty="0">
                <a:highlight>
                  <a:srgbClr val="FFFFFF"/>
                </a:highlight>
                <a:latin typeface="Arial"/>
                <a:ea typeface="+mn-lt"/>
                <a:cs typeface="+mn-lt"/>
              </a:rPr>
              <a:t>Academic &amp; Life Success:</a:t>
            </a:r>
            <a:r>
              <a:rPr lang="en-GB" sz="2400" u="sng" dirty="0">
                <a:highlight>
                  <a:srgbClr val="FFFFFF"/>
                </a:highlight>
                <a:latin typeface="Arial"/>
                <a:ea typeface="+mn-lt"/>
                <a:cs typeface="+mn-lt"/>
              </a:rPr>
              <a:t> </a:t>
            </a:r>
            <a:r>
              <a:rPr lang="en-GB" sz="2400" dirty="0">
                <a:highlight>
                  <a:srgbClr val="FFFFFF"/>
                </a:highlight>
                <a:latin typeface="Arial"/>
                <a:ea typeface="+mn-lt"/>
                <a:cs typeface="+mn-lt"/>
              </a:rPr>
              <a:t>They improve perseverance, self-belief, and academic outcomes, helping with university entrance and overall life satisfaction.</a:t>
            </a:r>
            <a:endParaRPr lang="en-GB" sz="2400">
              <a:latin typeface="Arial"/>
              <a:cs typeface="Arial"/>
            </a:endParaRPr>
          </a:p>
          <a:p>
            <a:pPr marL="0" indent="0">
              <a:buNone/>
            </a:pPr>
            <a:endParaRPr lang="en-GB" sz="2400" dirty="0">
              <a:highlight>
                <a:srgbClr val="FFFFFF"/>
              </a:highlight>
              <a:latin typeface="Arial"/>
              <a:ea typeface="+mn-lt"/>
              <a:cs typeface="+mn-lt"/>
            </a:endParaRPr>
          </a:p>
          <a:p>
            <a:pPr>
              <a:buFont typeface="Arial"/>
              <a:buChar char="•"/>
            </a:pPr>
            <a:r>
              <a:rPr lang="en-GB" sz="2400" b="1" u="sng" dirty="0">
                <a:highlight>
                  <a:srgbClr val="FFFFFF"/>
                </a:highlight>
                <a:latin typeface="Arial"/>
                <a:ea typeface="+mn-lt"/>
                <a:cs typeface="+mn-lt"/>
              </a:rPr>
              <a:t>Adaptability &amp; Innovation</a:t>
            </a:r>
            <a:r>
              <a:rPr lang="en-GB" sz="2400" b="1" dirty="0">
                <a:highlight>
                  <a:srgbClr val="FFFFFF"/>
                </a:highlight>
                <a:latin typeface="Arial"/>
                <a:ea typeface="+mn-lt"/>
                <a:cs typeface="+mn-lt"/>
              </a:rPr>
              <a:t>:</a:t>
            </a:r>
            <a:r>
              <a:rPr lang="en-GB" sz="2400" dirty="0">
                <a:highlight>
                  <a:srgbClr val="FFFFFF"/>
                </a:highlight>
                <a:latin typeface="Arial"/>
                <a:ea typeface="+mn-lt"/>
                <a:cs typeface="+mn-lt"/>
              </a:rPr>
              <a:t> They equip young people to handle new technologies (AI) and challenges, making you more resilient to change.</a:t>
            </a:r>
            <a:endParaRPr lang="en-GB" sz="2400">
              <a:latin typeface="Arial"/>
              <a:cs typeface="Arial"/>
            </a:endParaRPr>
          </a:p>
          <a:p>
            <a:pPr marL="0" indent="0">
              <a:buNone/>
            </a:pPr>
            <a:endParaRPr lang="en-GB" sz="2400" dirty="0">
              <a:highlight>
                <a:srgbClr val="FFFFFF"/>
              </a:highlight>
              <a:latin typeface="Arial"/>
              <a:ea typeface="+mn-lt"/>
              <a:cs typeface="+mn-lt"/>
            </a:endParaRPr>
          </a:p>
          <a:p>
            <a:pPr>
              <a:buFont typeface="Arial"/>
              <a:buChar char="•"/>
            </a:pPr>
            <a:r>
              <a:rPr lang="en-GB" sz="2400" b="1" u="sng" dirty="0">
                <a:highlight>
                  <a:srgbClr val="FFFFFF"/>
                </a:highlight>
                <a:latin typeface="Arial"/>
                <a:ea typeface="+mn-lt"/>
                <a:cs typeface="+mn-lt"/>
                <a:hlinkClick r:id="rId5">
                  <a:extLst>
                    <a:ext uri="{A12FA001-AC4F-418D-AE19-62706E023703}">
                      <ahyp:hlinkClr xmlns:ahyp="http://schemas.microsoft.com/office/drawing/2018/hyperlinkcolor" val="tx"/>
                    </a:ext>
                  </a:extLst>
                </a:hlinkClick>
              </a:rPr>
              <a:t>Increased Earning Potential</a:t>
            </a:r>
            <a:r>
              <a:rPr lang="en-GB" sz="2400" b="1" dirty="0">
                <a:highlight>
                  <a:srgbClr val="FFFFFF"/>
                </a:highlight>
                <a:latin typeface="Arial"/>
                <a:ea typeface="+mn-lt"/>
                <a:cs typeface="+mn-lt"/>
              </a:rPr>
              <a:t>:</a:t>
            </a:r>
            <a:r>
              <a:rPr lang="en-GB" sz="2400" dirty="0">
                <a:highlight>
                  <a:srgbClr val="FFFFFF"/>
                </a:highlight>
                <a:latin typeface="Arial"/>
                <a:ea typeface="+mn-lt"/>
                <a:cs typeface="+mn-lt"/>
              </a:rPr>
              <a:t> Evidence shows people with stronger employability skills earn significantly more and have higher job satisfaction.</a:t>
            </a:r>
            <a:endParaRPr lang="en-GB" sz="2400">
              <a:latin typeface="Arial"/>
              <a:cs typeface="Arial"/>
            </a:endParaRPr>
          </a:p>
          <a:p>
            <a:pPr marL="0" indent="0">
              <a:buNone/>
            </a:pPr>
            <a:endParaRPr lang="en-GB" sz="2400" dirty="0">
              <a:latin typeface="Arial"/>
              <a:cs typeface="Arial"/>
            </a:endParaRPr>
          </a:p>
        </p:txBody>
      </p:sp>
      <p:pic>
        <p:nvPicPr>
          <p:cNvPr id="4" name="Recorded Sound">
            <a:hlinkClick r:id="" action="ppaction://media"/>
            <a:extLst>
              <a:ext uri="{FF2B5EF4-FFF2-40B4-BE49-F238E27FC236}">
                <a16:creationId xmlns:a16="http://schemas.microsoft.com/office/drawing/2014/main" id="{B4EACD6B-D167-F9E4-BBD6-4A17087DE1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2966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8B60E-798D-4995-D2C8-60B1C6F4C93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47F836A-ADA7-991B-2896-4CDB3F34946F}"/>
              </a:ext>
            </a:extLst>
          </p:cNvPr>
          <p:cNvPicPr>
            <a:picLocks noChangeAspect="1"/>
          </p:cNvPicPr>
          <p:nvPr/>
        </p:nvPicPr>
        <p:blipFill>
          <a:blip r:embed="rId4"/>
          <a:stretch>
            <a:fillRect/>
          </a:stretch>
        </p:blipFill>
        <p:spPr>
          <a:xfrm>
            <a:off x="-138343" y="0"/>
            <a:ext cx="9155642" cy="6858000"/>
          </a:xfrm>
          <a:prstGeom prst="rect">
            <a:avLst/>
          </a:prstGeom>
        </p:spPr>
      </p:pic>
      <p:sp>
        <p:nvSpPr>
          <p:cNvPr id="2" name="TextBox 1">
            <a:extLst>
              <a:ext uri="{FF2B5EF4-FFF2-40B4-BE49-F238E27FC236}">
                <a16:creationId xmlns:a16="http://schemas.microsoft.com/office/drawing/2014/main" id="{D0A6C22C-6938-7938-BA4D-2A2C5355412C}"/>
              </a:ext>
            </a:extLst>
          </p:cNvPr>
          <p:cNvSpPr txBox="1"/>
          <p:nvPr/>
        </p:nvSpPr>
        <p:spPr>
          <a:xfrm>
            <a:off x="9022521" y="541129"/>
            <a:ext cx="3070085"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t>Think about the types of activities you carry out in school / lessons, extra-curricular activities and hobbies and interests outside of school.</a:t>
            </a:r>
            <a:endParaRPr lang="en-US"/>
          </a:p>
          <a:p>
            <a:endParaRPr lang="en-GB" sz="2400" dirty="0"/>
          </a:p>
          <a:p>
            <a:r>
              <a:rPr lang="en-GB" sz="2400" dirty="0"/>
              <a:t>Talking about hobbies, interest and extra-curricular activities is a good way to show what skills you have</a:t>
            </a:r>
          </a:p>
        </p:txBody>
      </p:sp>
      <p:pic>
        <p:nvPicPr>
          <p:cNvPr id="4" name="Recorded Sound">
            <a:hlinkClick r:id="" action="ppaction://media"/>
            <a:extLst>
              <a:ext uri="{FF2B5EF4-FFF2-40B4-BE49-F238E27FC236}">
                <a16:creationId xmlns:a16="http://schemas.microsoft.com/office/drawing/2014/main" id="{6CB1F2F7-BBE1-466F-A61E-2051C8B80E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6532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241E0-6BD8-1E16-4E81-022F9B0D0647}"/>
            </a:ext>
          </a:extLst>
        </p:cNvPr>
        <p:cNvGrpSpPr/>
        <p:nvPr/>
      </p:nvGrpSpPr>
      <p:grpSpPr>
        <a:xfrm>
          <a:off x="0" y="0"/>
          <a:ext cx="0" cy="0"/>
          <a:chOff x="0" y="0"/>
          <a:chExt cx="0" cy="0"/>
        </a:xfrm>
      </p:grpSpPr>
      <p:pic>
        <p:nvPicPr>
          <p:cNvPr id="2" name="Picture 1" descr="A collage of two people&#10;&#10;AI-generated content may be incorrect.">
            <a:extLst>
              <a:ext uri="{FF2B5EF4-FFF2-40B4-BE49-F238E27FC236}">
                <a16:creationId xmlns:a16="http://schemas.microsoft.com/office/drawing/2014/main" id="{8F02507F-12A7-B40A-F33B-1503F69BB893}"/>
              </a:ext>
            </a:extLst>
          </p:cNvPr>
          <p:cNvPicPr>
            <a:picLocks noChangeAspect="1"/>
          </p:cNvPicPr>
          <p:nvPr/>
        </p:nvPicPr>
        <p:blipFill>
          <a:blip r:embed="rId4"/>
          <a:stretch>
            <a:fillRect/>
          </a:stretch>
        </p:blipFill>
        <p:spPr>
          <a:xfrm>
            <a:off x="75448" y="0"/>
            <a:ext cx="7458060" cy="6858000"/>
          </a:xfrm>
          <a:prstGeom prst="rect">
            <a:avLst/>
          </a:prstGeom>
        </p:spPr>
      </p:pic>
      <p:sp>
        <p:nvSpPr>
          <p:cNvPr id="3" name="TextBox 2">
            <a:extLst>
              <a:ext uri="{FF2B5EF4-FFF2-40B4-BE49-F238E27FC236}">
                <a16:creationId xmlns:a16="http://schemas.microsoft.com/office/drawing/2014/main" id="{547AF7BB-A286-745E-0CC1-0A495B055CE4}"/>
              </a:ext>
            </a:extLst>
          </p:cNvPr>
          <p:cNvSpPr txBox="1"/>
          <p:nvPr/>
        </p:nvSpPr>
        <p:spPr>
          <a:xfrm>
            <a:off x="8139043" y="530087"/>
            <a:ext cx="3732695" cy="553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800" dirty="0"/>
              <a:t>Example of how to highlight your Employability Skills in applications or at interview</a:t>
            </a:r>
            <a:endParaRPr lang="en-US" dirty="0"/>
          </a:p>
          <a:p>
            <a:endParaRPr lang="en-GB" sz="2800" dirty="0"/>
          </a:p>
          <a:p>
            <a:pPr marL="457200" indent="-457200">
              <a:buFont typeface="Arial"/>
              <a:buChar char="•"/>
            </a:pPr>
            <a:r>
              <a:rPr lang="en-GB" sz="2800" dirty="0"/>
              <a:t>Always include examples which show how you have developed your skills</a:t>
            </a:r>
          </a:p>
          <a:p>
            <a:endParaRPr lang="en-GB" dirty="0"/>
          </a:p>
        </p:txBody>
      </p:sp>
      <p:pic>
        <p:nvPicPr>
          <p:cNvPr id="4" name="Recorded Sound">
            <a:hlinkClick r:id="" action="ppaction://media"/>
            <a:extLst>
              <a:ext uri="{FF2B5EF4-FFF2-40B4-BE49-F238E27FC236}">
                <a16:creationId xmlns:a16="http://schemas.microsoft.com/office/drawing/2014/main" id="{06DCEE54-52C1-9DD5-DEF6-3237FC867D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9715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046D71-09A8-EC07-0E7B-3101A9BA3245}"/>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C24E308-5548-B3BD-FAF7-48DB9B534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3350ED-2FED-3240-B227-F35EB3464406}"/>
              </a:ext>
            </a:extLst>
          </p:cNvPr>
          <p:cNvSpPr>
            <a:spLocks noGrp="1"/>
          </p:cNvSpPr>
          <p:nvPr>
            <p:ph type="title"/>
          </p:nvPr>
        </p:nvSpPr>
        <p:spPr>
          <a:xfrm>
            <a:off x="572493" y="238539"/>
            <a:ext cx="10963303" cy="793894"/>
          </a:xfrm>
        </p:spPr>
        <p:txBody>
          <a:bodyPr anchor="b">
            <a:normAutofit/>
          </a:bodyPr>
          <a:lstStyle/>
          <a:p>
            <a:pPr algn="ctr"/>
            <a:r>
              <a:rPr lang="en-GB" sz="5000" dirty="0"/>
              <a:t>Careers Support in school</a:t>
            </a:r>
            <a:endParaRPr lang="en-US" dirty="0"/>
          </a:p>
        </p:txBody>
      </p:sp>
      <p:sp>
        <p:nvSpPr>
          <p:cNvPr id="21" name="sketchy line">
            <a:extLst>
              <a:ext uri="{FF2B5EF4-FFF2-40B4-BE49-F238E27FC236}">
                <a16:creationId xmlns:a16="http://schemas.microsoft.com/office/drawing/2014/main" id="{9503464E-044E-6208-4807-4C688D0CC7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0179E7-2D19-54B6-E629-88C9AA4A5693}"/>
              </a:ext>
            </a:extLst>
          </p:cNvPr>
          <p:cNvSpPr>
            <a:spLocks noGrp="1"/>
          </p:cNvSpPr>
          <p:nvPr>
            <p:ph idx="1"/>
          </p:nvPr>
        </p:nvSpPr>
        <p:spPr>
          <a:xfrm>
            <a:off x="75538" y="1717924"/>
            <a:ext cx="11992331" cy="5024737"/>
          </a:xfrm>
        </p:spPr>
        <p:txBody>
          <a:bodyPr vert="horz" lIns="91440" tIns="45720" rIns="91440" bIns="45720" rtlCol="0" anchor="t">
            <a:normAutofit lnSpcReduction="10000"/>
          </a:bodyPr>
          <a:lstStyle/>
          <a:p>
            <a:pPr marL="0" indent="0">
              <a:buNone/>
            </a:pPr>
            <a:r>
              <a:rPr lang="en-GB" b="1" dirty="0">
                <a:solidFill>
                  <a:srgbClr val="000000"/>
                </a:solidFill>
              </a:rPr>
              <a:t>Q. How do I book a career meeting in school?</a:t>
            </a:r>
          </a:p>
          <a:p>
            <a:pPr marL="0" indent="0">
              <a:buNone/>
            </a:pPr>
            <a:endParaRPr lang="en-GB" dirty="0">
              <a:solidFill>
                <a:srgbClr val="000000"/>
              </a:solidFill>
            </a:endParaRPr>
          </a:p>
          <a:p>
            <a:pPr marL="0" indent="0">
              <a:buNone/>
            </a:pPr>
            <a:r>
              <a:rPr lang="en-GB" dirty="0">
                <a:solidFill>
                  <a:srgbClr val="000000"/>
                </a:solidFill>
              </a:rPr>
              <a:t>Visit the career office in the pastoral corridor</a:t>
            </a:r>
          </a:p>
          <a:p>
            <a:pPr marL="0" indent="0">
              <a:buNone/>
            </a:pPr>
            <a:r>
              <a:rPr lang="en-GB" dirty="0">
                <a:solidFill>
                  <a:srgbClr val="000000"/>
                </a:solidFill>
              </a:rPr>
              <a:t>Email Mrs Miles </a:t>
            </a:r>
            <a:r>
              <a:rPr lang="en-GB" dirty="0">
                <a:solidFill>
                  <a:srgbClr val="000000"/>
                </a:solidFill>
                <a:hlinkClick r:id="rId4"/>
              </a:rPr>
              <a:t>s.miles@nsg.kevibham.org</a:t>
            </a:r>
            <a:endParaRPr lang="en-GB" dirty="0">
              <a:solidFill>
                <a:srgbClr val="000000"/>
              </a:solidFill>
            </a:endParaRPr>
          </a:p>
          <a:p>
            <a:pPr marL="0" indent="0">
              <a:buNone/>
            </a:pPr>
            <a:r>
              <a:rPr lang="en-GB" dirty="0">
                <a:solidFill>
                  <a:srgbClr val="000000"/>
                </a:solidFill>
              </a:rPr>
              <a:t>Ask your form tutor / teacher to email Mrs Miles with a referral for a meeting</a:t>
            </a:r>
          </a:p>
          <a:p>
            <a:pPr marL="0" indent="0">
              <a:buNone/>
            </a:pPr>
            <a:endParaRPr lang="en-GB" dirty="0">
              <a:solidFill>
                <a:srgbClr val="000000"/>
              </a:solidFill>
            </a:endParaRPr>
          </a:p>
          <a:p>
            <a:pPr marL="0" indent="0">
              <a:buNone/>
            </a:pPr>
            <a:r>
              <a:rPr lang="en-GB" b="1" dirty="0">
                <a:solidFill>
                  <a:srgbClr val="000000"/>
                </a:solidFill>
              </a:rPr>
              <a:t>Q. What can I get support with?</a:t>
            </a:r>
          </a:p>
          <a:p>
            <a:pPr marL="0" indent="0">
              <a:buNone/>
            </a:pPr>
            <a:r>
              <a:rPr lang="en-GB" dirty="0">
                <a:solidFill>
                  <a:srgbClr val="000000"/>
                </a:solidFill>
                <a:ea typeface="+mn-lt"/>
                <a:cs typeface="+mn-lt"/>
              </a:rPr>
              <a:t>You can get support with exploring post-16 and post-18 options, writing a CV, completing job applications, preparing for interviews, identifying your employability skills, completing a career assessment and learning about the range of careers available.</a:t>
            </a:r>
            <a:endParaRPr lang="en-GB" dirty="0"/>
          </a:p>
        </p:txBody>
      </p:sp>
      <p:pic>
        <p:nvPicPr>
          <p:cNvPr id="4" name="Recorded Sound">
            <a:hlinkClick r:id="" action="ppaction://media"/>
            <a:extLst>
              <a:ext uri="{FF2B5EF4-FFF2-40B4-BE49-F238E27FC236}">
                <a16:creationId xmlns:a16="http://schemas.microsoft.com/office/drawing/2014/main" id="{64268CD3-A90D-11F3-6E4B-F7843B51A3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0382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11EC-1263-B49D-E69D-5F168B8EC778}"/>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450899C6-C486-4A10-502D-55FB225FEA93}"/>
              </a:ext>
            </a:extLst>
          </p:cNvPr>
          <p:cNvSpPr>
            <a:spLocks noGrp="1"/>
          </p:cNvSpPr>
          <p:nvPr>
            <p:ph type="subTitle" idx="1"/>
          </p:nvPr>
        </p:nvSpPr>
        <p:spPr/>
        <p:txBody>
          <a:bodyPr/>
          <a:lstStyle/>
          <a:p>
            <a:endParaRPr lang="en-GB"/>
          </a:p>
        </p:txBody>
      </p:sp>
      <p:pic>
        <p:nvPicPr>
          <p:cNvPr id="4" name="Online Media 3" title="Labour Market Information">
            <a:hlinkClick r:id="" action="ppaction://media"/>
            <a:extLst>
              <a:ext uri="{FF2B5EF4-FFF2-40B4-BE49-F238E27FC236}">
                <a16:creationId xmlns:a16="http://schemas.microsoft.com/office/drawing/2014/main" id="{3A6F3741-D38F-5465-936A-B9D8D5F3D91B}"/>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70329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F7421-BC98-99A1-26AB-847633713558}"/>
              </a:ext>
            </a:extLst>
          </p:cNvPr>
          <p:cNvSpPr>
            <a:spLocks noGrp="1"/>
          </p:cNvSpPr>
          <p:nvPr>
            <p:ph type="title"/>
          </p:nvPr>
        </p:nvSpPr>
        <p:spPr/>
        <p:txBody>
          <a:bodyPr/>
          <a:lstStyle/>
          <a:p>
            <a:r>
              <a:rPr lang="en-GB"/>
              <a:t>Why is LMI important for YOU?</a:t>
            </a:r>
          </a:p>
        </p:txBody>
      </p:sp>
      <p:sp>
        <p:nvSpPr>
          <p:cNvPr id="3" name="Content Placeholder 2">
            <a:extLst>
              <a:ext uri="{FF2B5EF4-FFF2-40B4-BE49-F238E27FC236}">
                <a16:creationId xmlns:a16="http://schemas.microsoft.com/office/drawing/2014/main" id="{77B1111A-67C1-DA1D-16EB-033457EEA76C}"/>
              </a:ext>
            </a:extLst>
          </p:cNvPr>
          <p:cNvSpPr>
            <a:spLocks noGrp="1"/>
          </p:cNvSpPr>
          <p:nvPr>
            <p:ph idx="1"/>
          </p:nvPr>
        </p:nvSpPr>
        <p:spPr>
          <a:xfrm>
            <a:off x="765827" y="1690687"/>
            <a:ext cx="10515600" cy="5496921"/>
          </a:xfrm>
        </p:spPr>
        <p:txBody>
          <a:bodyPr>
            <a:normAutofit/>
          </a:bodyPr>
          <a:lstStyle/>
          <a:p>
            <a:pPr marL="0" indent="0">
              <a:buNone/>
            </a:pPr>
            <a:r>
              <a:rPr lang="en-GB"/>
              <a:t>It tells you</a:t>
            </a:r>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r>
              <a:rPr lang="en-GB"/>
              <a:t>You can then use this information in future career planning and making options choices in school and post 16 education.</a:t>
            </a:r>
          </a:p>
        </p:txBody>
      </p:sp>
      <p:pic>
        <p:nvPicPr>
          <p:cNvPr id="5" name="Picture 4">
            <a:extLst>
              <a:ext uri="{FF2B5EF4-FFF2-40B4-BE49-F238E27FC236}">
                <a16:creationId xmlns:a16="http://schemas.microsoft.com/office/drawing/2014/main" id="{3B2A14DF-BE01-FBF4-9A7A-386878C88721}"/>
              </a:ext>
            </a:extLst>
          </p:cNvPr>
          <p:cNvPicPr>
            <a:picLocks noChangeAspect="1"/>
          </p:cNvPicPr>
          <p:nvPr/>
        </p:nvPicPr>
        <p:blipFill>
          <a:blip r:embed="rId4"/>
          <a:stretch>
            <a:fillRect/>
          </a:stretch>
        </p:blipFill>
        <p:spPr>
          <a:xfrm>
            <a:off x="838200" y="2704505"/>
            <a:ext cx="10443227" cy="2718100"/>
          </a:xfrm>
          <a:prstGeom prst="rect">
            <a:avLst/>
          </a:prstGeom>
        </p:spPr>
      </p:pic>
      <p:pic>
        <p:nvPicPr>
          <p:cNvPr id="6" name="Picture 5">
            <a:extLst>
              <a:ext uri="{FF2B5EF4-FFF2-40B4-BE49-F238E27FC236}">
                <a16:creationId xmlns:a16="http://schemas.microsoft.com/office/drawing/2014/main" id="{03B0BD86-6511-A2C4-569B-5F92C853326C}"/>
              </a:ext>
            </a:extLst>
          </p:cNvPr>
          <p:cNvPicPr>
            <a:picLocks noChangeAspect="1"/>
          </p:cNvPicPr>
          <p:nvPr/>
        </p:nvPicPr>
        <p:blipFill>
          <a:blip r:embed="rId5"/>
          <a:srcRect r="-2" b="20481"/>
          <a:stretch>
            <a:fillRect/>
          </a:stretch>
        </p:blipFill>
        <p:spPr>
          <a:xfrm>
            <a:off x="8249919" y="-4284"/>
            <a:ext cx="3941064" cy="4438859"/>
          </a:xfrm>
          <a:prstGeom prst="rect">
            <a:avLst/>
          </a:prstGeom>
        </p:spPr>
      </p:pic>
      <p:pic>
        <p:nvPicPr>
          <p:cNvPr id="4" name="Recorded Sound">
            <a:hlinkClick r:id="" action="ppaction://media"/>
            <a:extLst>
              <a:ext uri="{FF2B5EF4-FFF2-40B4-BE49-F238E27FC236}">
                <a16:creationId xmlns:a16="http://schemas.microsoft.com/office/drawing/2014/main" id="{FF859306-9B8A-D67E-7D37-CFCF1E9F5D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431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BED960-2E5E-8F96-8F61-9BAD7E246FBB}"/>
              </a:ext>
            </a:extLst>
          </p:cNvPr>
          <p:cNvPicPr>
            <a:picLocks noGrp="1" noChangeAspect="1"/>
          </p:cNvPicPr>
          <p:nvPr>
            <p:ph idx="1"/>
          </p:nvPr>
        </p:nvPicPr>
        <p:blipFill>
          <a:blip r:embed="rId4"/>
          <a:stretch>
            <a:fillRect/>
          </a:stretch>
        </p:blipFill>
        <p:spPr>
          <a:xfrm>
            <a:off x="643467" y="1411562"/>
            <a:ext cx="10905066" cy="4034874"/>
          </a:xfrm>
          <a:prstGeom prst="rect">
            <a:avLst/>
          </a:prstGeom>
        </p:spPr>
      </p:pic>
      <p:pic>
        <p:nvPicPr>
          <p:cNvPr id="3" name="Recorded Sound">
            <a:hlinkClick r:id="" action="ppaction://media"/>
            <a:extLst>
              <a:ext uri="{FF2B5EF4-FFF2-40B4-BE49-F238E27FC236}">
                <a16:creationId xmlns:a16="http://schemas.microsoft.com/office/drawing/2014/main" id="{1D037C54-5BDE-DB85-7BAA-3FB55793A6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9074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C33B25-37B7-6B92-DEC4-C263E45C411E}"/>
              </a:ext>
            </a:extLst>
          </p:cNvPr>
          <p:cNvPicPr>
            <a:picLocks noChangeAspect="1"/>
          </p:cNvPicPr>
          <p:nvPr/>
        </p:nvPicPr>
        <p:blipFill>
          <a:blip r:embed="rId4"/>
          <a:stretch>
            <a:fillRect/>
          </a:stretch>
        </p:blipFill>
        <p:spPr>
          <a:xfrm>
            <a:off x="-632" y="0"/>
            <a:ext cx="12331784" cy="6853068"/>
          </a:xfrm>
          <a:prstGeom prst="rect">
            <a:avLst/>
          </a:prstGeom>
        </p:spPr>
      </p:pic>
      <p:pic>
        <p:nvPicPr>
          <p:cNvPr id="2" name="Recorded Sound">
            <a:hlinkClick r:id="" action="ppaction://media"/>
            <a:extLst>
              <a:ext uri="{FF2B5EF4-FFF2-40B4-BE49-F238E27FC236}">
                <a16:creationId xmlns:a16="http://schemas.microsoft.com/office/drawing/2014/main" id="{E7E852FC-F7B5-BAA9-88CC-361B1F6009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5317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787F114-FB52-8526-2080-7ED86F4125B0}"/>
            </a:ext>
          </a:extLst>
        </p:cNvPr>
        <p:cNvGrpSpPr/>
        <p:nvPr/>
      </p:nvGrpSpPr>
      <p:grpSpPr>
        <a:xfrm>
          <a:off x="0" y="0"/>
          <a:ext cx="0" cy="0"/>
          <a:chOff x="0" y="0"/>
          <a:chExt cx="0" cy="0"/>
        </a:xfrm>
      </p:grpSpPr>
      <p:pic>
        <p:nvPicPr>
          <p:cNvPr id="6" name="Picture 5" descr="A blue and white page with text and images&#10;&#10;AI-generated content may be incorrect.">
            <a:extLst>
              <a:ext uri="{FF2B5EF4-FFF2-40B4-BE49-F238E27FC236}">
                <a16:creationId xmlns:a16="http://schemas.microsoft.com/office/drawing/2014/main" id="{3D07A4DA-C9DB-23AD-EC81-177773CDC81B}"/>
              </a:ext>
            </a:extLst>
          </p:cNvPr>
          <p:cNvPicPr>
            <a:picLocks noChangeAspect="1"/>
          </p:cNvPicPr>
          <p:nvPr/>
        </p:nvPicPr>
        <p:blipFill>
          <a:blip r:embed="rId4"/>
          <a:stretch>
            <a:fillRect/>
          </a:stretch>
        </p:blipFill>
        <p:spPr>
          <a:xfrm>
            <a:off x="4872" y="0"/>
            <a:ext cx="7389386" cy="6858000"/>
          </a:xfrm>
          <a:prstGeom prst="rect">
            <a:avLst/>
          </a:prstGeom>
        </p:spPr>
      </p:pic>
      <p:sp>
        <p:nvSpPr>
          <p:cNvPr id="7" name="TextBox 6">
            <a:extLst>
              <a:ext uri="{FF2B5EF4-FFF2-40B4-BE49-F238E27FC236}">
                <a16:creationId xmlns:a16="http://schemas.microsoft.com/office/drawing/2014/main" id="{2D9ED71A-C95F-7999-B524-188296067CFC}"/>
              </a:ext>
            </a:extLst>
          </p:cNvPr>
          <p:cNvSpPr txBox="1"/>
          <p:nvPr/>
        </p:nvSpPr>
        <p:spPr>
          <a:xfrm>
            <a:off x="7112000" y="419651"/>
            <a:ext cx="5079999" cy="5878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2800" b="1"/>
              <a:t>The Digital, Tech and Creative Industry </a:t>
            </a:r>
            <a:r>
              <a:rPr lang="en-GB" sz="2800"/>
              <a:t>is rapidly expanding in the West Midlands, driven by growth in AI, gaming, software development and cyber security</a:t>
            </a:r>
            <a:endParaRPr lang="en-US" sz="2800"/>
          </a:p>
          <a:p>
            <a:pPr marL="285750" indent="-285750">
              <a:buFont typeface="Arial"/>
              <a:buChar char="•"/>
            </a:pPr>
            <a:endParaRPr lang="en-GB" sz="2800"/>
          </a:p>
          <a:p>
            <a:pPr marL="285750" indent="-285750">
              <a:buFont typeface="Arial"/>
              <a:buChar char="•"/>
            </a:pPr>
            <a:r>
              <a:rPr lang="en-GB" sz="2800">
                <a:highlight>
                  <a:srgbClr val="FFFFFF"/>
                </a:highlight>
                <a:ea typeface="+mn-lt"/>
                <a:cs typeface="+mn-lt"/>
              </a:rPr>
              <a:t>The West Midlands region is  the UK's fastest growth in digital tech jobs, creating thousands of new roles</a:t>
            </a:r>
            <a:endParaRPr lang="en-GB" sz="2800">
              <a:ea typeface="+mn-lt"/>
              <a:cs typeface="+mn-lt"/>
            </a:endParaRPr>
          </a:p>
          <a:p>
            <a:endParaRPr lang="en-GB" sz="2800">
              <a:solidFill>
                <a:srgbClr val="0A0A0A"/>
              </a:solidFill>
              <a:highlight>
                <a:srgbClr val="FFFFFF"/>
              </a:highlight>
            </a:endParaRPr>
          </a:p>
          <a:p>
            <a:endParaRPr lang="en-GB" sz="1200">
              <a:solidFill>
                <a:srgbClr val="0A0A0A"/>
              </a:solidFill>
              <a:highlight>
                <a:srgbClr val="FFFFFF"/>
              </a:highlight>
            </a:endParaRPr>
          </a:p>
        </p:txBody>
      </p:sp>
      <p:pic>
        <p:nvPicPr>
          <p:cNvPr id="2" name="Recorded Sound">
            <a:hlinkClick r:id="" action="ppaction://media"/>
            <a:extLst>
              <a:ext uri="{FF2B5EF4-FFF2-40B4-BE49-F238E27FC236}">
                <a16:creationId xmlns:a16="http://schemas.microsoft.com/office/drawing/2014/main" id="{F9D45390-2881-DE62-1902-CDA08FD4CA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14287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5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3393B3-01EF-D9FC-9D88-9DA007BC3B20}"/>
              </a:ext>
            </a:extLst>
          </p:cNvPr>
          <p:cNvPicPr>
            <a:picLocks noChangeAspect="1"/>
          </p:cNvPicPr>
          <p:nvPr/>
        </p:nvPicPr>
        <p:blipFill>
          <a:blip r:embed="rId4"/>
          <a:stretch>
            <a:fillRect/>
          </a:stretch>
        </p:blipFill>
        <p:spPr>
          <a:xfrm>
            <a:off x="920202" y="236023"/>
            <a:ext cx="7734699" cy="6368235"/>
          </a:xfrm>
          <a:prstGeom prst="rect">
            <a:avLst/>
          </a:prstGeom>
        </p:spPr>
      </p:pic>
      <p:sp>
        <p:nvSpPr>
          <p:cNvPr id="6" name="Arrow: Left 5">
            <a:extLst>
              <a:ext uri="{FF2B5EF4-FFF2-40B4-BE49-F238E27FC236}">
                <a16:creationId xmlns:a16="http://schemas.microsoft.com/office/drawing/2014/main" id="{D8EFB073-5F34-C5C2-4902-B44033166496}"/>
              </a:ext>
            </a:extLst>
          </p:cNvPr>
          <p:cNvSpPr/>
          <p:nvPr/>
        </p:nvSpPr>
        <p:spPr>
          <a:xfrm>
            <a:off x="8665535" y="1020726"/>
            <a:ext cx="1350335" cy="7123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Left 6">
            <a:extLst>
              <a:ext uri="{FF2B5EF4-FFF2-40B4-BE49-F238E27FC236}">
                <a16:creationId xmlns:a16="http://schemas.microsoft.com/office/drawing/2014/main" id="{82CC92FA-6581-401A-9A67-86FACD5FBFD3}"/>
              </a:ext>
            </a:extLst>
          </p:cNvPr>
          <p:cNvSpPr/>
          <p:nvPr/>
        </p:nvSpPr>
        <p:spPr>
          <a:xfrm>
            <a:off x="6211895" y="4794150"/>
            <a:ext cx="1350335" cy="71238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4D5875F4-D04C-29C8-69E1-540416EADBA2}"/>
              </a:ext>
            </a:extLst>
          </p:cNvPr>
          <p:cNvSpPr txBox="1"/>
          <p:nvPr/>
        </p:nvSpPr>
        <p:spPr>
          <a:xfrm>
            <a:off x="7690243" y="4721701"/>
            <a:ext cx="3021987" cy="1569660"/>
          </a:xfrm>
          <a:prstGeom prst="rect">
            <a:avLst/>
          </a:prstGeom>
          <a:noFill/>
        </p:spPr>
        <p:txBody>
          <a:bodyPr wrap="square" rtlCol="0">
            <a:spAutoFit/>
          </a:bodyPr>
          <a:lstStyle/>
          <a:p>
            <a:r>
              <a:rPr lang="en-GB" sz="2400">
                <a:solidFill>
                  <a:srgbClr val="EE0000"/>
                </a:solidFill>
              </a:rPr>
              <a:t>These are the most common digital tech and creative jobs in </a:t>
            </a:r>
            <a:r>
              <a:rPr lang="en-GB" sz="2400" b="1">
                <a:solidFill>
                  <a:srgbClr val="EE0000"/>
                </a:solidFill>
              </a:rPr>
              <a:t>Birmingham</a:t>
            </a:r>
          </a:p>
        </p:txBody>
      </p:sp>
      <p:sp>
        <p:nvSpPr>
          <p:cNvPr id="10" name="TextBox 9">
            <a:extLst>
              <a:ext uri="{FF2B5EF4-FFF2-40B4-BE49-F238E27FC236}">
                <a16:creationId xmlns:a16="http://schemas.microsoft.com/office/drawing/2014/main" id="{671D7789-9E84-FC89-A644-60FC1DD4841B}"/>
              </a:ext>
            </a:extLst>
          </p:cNvPr>
          <p:cNvSpPr txBox="1"/>
          <p:nvPr/>
        </p:nvSpPr>
        <p:spPr>
          <a:xfrm>
            <a:off x="8109346" y="1733107"/>
            <a:ext cx="3813048" cy="2308324"/>
          </a:xfrm>
          <a:prstGeom prst="rect">
            <a:avLst/>
          </a:prstGeom>
          <a:noFill/>
        </p:spPr>
        <p:txBody>
          <a:bodyPr wrap="square" rtlCol="0">
            <a:spAutoFit/>
          </a:bodyPr>
          <a:lstStyle/>
          <a:p>
            <a:r>
              <a:rPr lang="en-GB" sz="2400"/>
              <a:t>This tells us that employers are looking for people with Level 6 (degree level) qualifications to work in digital tech and creative jobs in </a:t>
            </a:r>
            <a:r>
              <a:rPr lang="en-GB" sz="2400" b="1"/>
              <a:t>Birmingham</a:t>
            </a:r>
          </a:p>
        </p:txBody>
      </p:sp>
      <p:pic>
        <p:nvPicPr>
          <p:cNvPr id="2" name="Recorded Sound">
            <a:hlinkClick r:id="" action="ppaction://media"/>
            <a:extLst>
              <a:ext uri="{FF2B5EF4-FFF2-40B4-BE49-F238E27FC236}">
                <a16:creationId xmlns:a16="http://schemas.microsoft.com/office/drawing/2014/main" id="{3B2EB371-DAF2-3588-55F9-59360C352F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24236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in a lab coat holding a pipette&#10;&#10;AI-generated content may be incorrect.">
            <a:extLst>
              <a:ext uri="{FF2B5EF4-FFF2-40B4-BE49-F238E27FC236}">
                <a16:creationId xmlns:a16="http://schemas.microsoft.com/office/drawing/2014/main" id="{F795E32B-B550-7518-9146-77E8764AEDFC}"/>
              </a:ext>
            </a:extLst>
          </p:cNvPr>
          <p:cNvPicPr>
            <a:picLocks noChangeAspect="1"/>
          </p:cNvPicPr>
          <p:nvPr/>
        </p:nvPicPr>
        <p:blipFill>
          <a:blip r:embed="rId4"/>
          <a:stretch>
            <a:fillRect/>
          </a:stretch>
        </p:blipFill>
        <p:spPr>
          <a:xfrm>
            <a:off x="-3905" y="0"/>
            <a:ext cx="12199809" cy="6858000"/>
          </a:xfrm>
          <a:prstGeom prst="rect">
            <a:avLst/>
          </a:prstGeom>
        </p:spPr>
      </p:pic>
      <p:pic>
        <p:nvPicPr>
          <p:cNvPr id="2" name="Recorded Sound">
            <a:hlinkClick r:id="" action="ppaction://media"/>
            <a:extLst>
              <a:ext uri="{FF2B5EF4-FFF2-40B4-BE49-F238E27FC236}">
                <a16:creationId xmlns:a16="http://schemas.microsoft.com/office/drawing/2014/main" id="{96E65AFE-2325-9D34-DC18-9621979C4E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24699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909d17c178f4affb999dfb0e5536d1a xmlns="b39c2360-95aa-41d1-bbff-3fbf6fa305ce">
      <Terms xmlns="http://schemas.microsoft.com/office/infopath/2007/PartnerControls"/>
    </m909d17c178f4affb999dfb0e5536d1a>
    <TaxCatchAll xmlns="b39c2360-95aa-41d1-bbff-3fbf6fa305ce"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C609E09FCD964E8F033DAA2AC11E5A" ma:contentTypeVersion="11" ma:contentTypeDescription="Create a new document." ma:contentTypeScope="" ma:versionID="3aab85326875776a881bb2b4518909be">
  <xsd:schema xmlns:xsd="http://www.w3.org/2001/XMLSchema" xmlns:xs="http://www.w3.org/2001/XMLSchema" xmlns:p="http://schemas.microsoft.com/office/2006/metadata/properties" xmlns:ns2="b39c2360-95aa-41d1-bbff-3fbf6fa305ce" xmlns:ns3="908f1636-7700-4e74-8cd2-590846c21abd" targetNamespace="http://schemas.microsoft.com/office/2006/metadata/properties" ma:root="true" ma:fieldsID="b1c3acbc87b94bb63ad86eb14763b053" ns2:_="" ns3:_="">
    <xsd:import namespace="b39c2360-95aa-41d1-bbff-3fbf6fa305ce"/>
    <xsd:import namespace="908f1636-7700-4e74-8cd2-590846c21abd"/>
    <xsd:element name="properties">
      <xsd:complexType>
        <xsd:sequence>
          <xsd:element name="documentManagement">
            <xsd:complexType>
              <xsd:all>
                <xsd:element ref="ns2:m909d17c178f4affb999dfb0e5536d1a" minOccurs="0"/>
                <xsd:element ref="ns2:TaxCatchAll" minOccurs="0"/>
                <xsd:element ref="ns3:MediaServiceMetadata" minOccurs="0"/>
                <xsd:element ref="ns3:MediaServiceFastMetadata" minOccurs="0"/>
                <xsd:element ref="ns3:MediaServiceSearchProperties" minOccurs="0"/>
                <xsd:element ref="ns3:MediaServiceBillingMetadata" minOccurs="0"/>
                <xsd:element ref="ns3:MediaServiceDateTaken" minOccurs="0"/>
                <xsd:element ref="ns3:MediaServiceGenerationTime" minOccurs="0"/>
                <xsd:element ref="ns3:MediaServiceEventHashCode"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9c2360-95aa-41d1-bbff-3fbf6fa305ce" elementFormDefault="qualified">
    <xsd:import namespace="http://schemas.microsoft.com/office/2006/documentManagement/types"/>
    <xsd:import namespace="http://schemas.microsoft.com/office/infopath/2007/PartnerControls"/>
    <xsd:element name="m909d17c178f4affb999dfb0e5536d1a" ma:index="9" nillable="true" ma:taxonomy="true" ma:internalName="m909d17c178f4affb999dfb0e5536d1a" ma:taxonomyFieldName="Staff_x0020_Category" ma:displayName="Staff Category" ma:fieldId="{6909d17c-178f-4aff-b999-dfb0e5536d1a}" ma:sspId="15dfd691-d440-46c1-9855-79c82727649a" ma:termSetId="3046b195-bb8c-4400-9199-41020a595d30"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14144b2e-87a1-4a78-97a4-26d5a094138e}" ma:internalName="TaxCatchAll" ma:showField="CatchAllData" ma:web="b39c2360-95aa-41d1-bbff-3fbf6fa305c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08f1636-7700-4e74-8cd2-590846c21a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BillingMetadata" ma:index="14" nillable="true" ma:displayName="MediaServiceBillingMetadata" ma:hidden="true" ma:internalName="MediaServiceBilling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2A02A8-07EA-4C6E-AADE-1840553697CB}">
  <ds:schemaRefs>
    <ds:schemaRef ds:uri="http://www.w3.org/XML/1998/namespace"/>
    <ds:schemaRef ds:uri="908f1636-7700-4e74-8cd2-590846c21abd"/>
    <ds:schemaRef ds:uri="http://schemas.microsoft.com/office/infopath/2007/PartnerControls"/>
    <ds:schemaRef ds:uri="b39c2360-95aa-41d1-bbff-3fbf6fa305ce"/>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1263170-1925-40A8-AE66-1DAA3B9B5245}">
  <ds:schemaRefs>
    <ds:schemaRef ds:uri="http://schemas.microsoft.com/sharepoint/v3/contenttype/forms"/>
  </ds:schemaRefs>
</ds:datastoreItem>
</file>

<file path=customXml/itemProps3.xml><?xml version="1.0" encoding="utf-8"?>
<ds:datastoreItem xmlns:ds="http://schemas.openxmlformats.org/officeDocument/2006/customXml" ds:itemID="{8701AC61-8A54-4698-AE81-AFDF5787B6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9c2360-95aa-41d1-bbff-3fbf6fa305ce"/>
    <ds:schemaRef ds:uri="908f1636-7700-4e74-8cd2-590846c21a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80</TotalTime>
  <Words>787</Words>
  <Application>Microsoft Office PowerPoint</Application>
  <PresentationFormat>Widescreen</PresentationFormat>
  <Paragraphs>76</Paragraphs>
  <Slides>23</Slides>
  <Notes>0</Notes>
  <HiddenSlides>0</HiddenSlides>
  <MMClips>24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Aptos</vt:lpstr>
      <vt:lpstr>Aptos Display</vt:lpstr>
      <vt:lpstr>Arial</vt:lpstr>
      <vt:lpstr>Office Theme</vt:lpstr>
      <vt:lpstr>  Introducing Labour Market Information (LMI)</vt:lpstr>
      <vt:lpstr>What is Labour Market Information? (LMI)</vt:lpstr>
      <vt:lpstr>PowerPoint Presentation</vt:lpstr>
      <vt:lpstr>Why is LMI important for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your core Employability Skills</vt:lpstr>
      <vt:lpstr>Why are Employability Skills important?</vt:lpstr>
      <vt:lpstr>PowerPoint Presentation</vt:lpstr>
      <vt:lpstr>PowerPoint Presentation</vt:lpstr>
      <vt:lpstr>Careers Support in school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 Keylock (NSG)</dc:creator>
  <cp:lastModifiedBy>S Miles (NSG)</cp:lastModifiedBy>
  <cp:revision>323</cp:revision>
  <dcterms:created xsi:type="dcterms:W3CDTF">2025-12-04T11:02:11Z</dcterms:created>
  <dcterms:modified xsi:type="dcterms:W3CDTF">2026-01-15T08:27:23Z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0x010100E1C609E09FCD964E8F033DAA2AC11E5A</vt:lpwstr>
  </property>
  <property fmtid="{D5CDD505-2E9C-101B-9397-08002B2CF9AE}" pid="3" name="Staff_x0020_Category">
    <vt:lpwstr/>
  </property>
  <property fmtid="{D5CDD505-2E9C-101B-9397-08002B2CF9AE}" pid="4" name="Staff Category">
    <vt:lpwstr/>
  </property>
</Properties>
</file>