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3" r:id="rId5"/>
    <p:sldId id="259" r:id="rId6"/>
    <p:sldId id="265" r:id="rId7"/>
    <p:sldId id="260"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4788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6D1EFB-9E24-4190-89EE-C9CD5CB6F9D4}"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4270213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1149005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3791303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960632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2432631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3483843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3470252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2112676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374712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6D1EFB-9E24-4190-89EE-C9CD5CB6F9D4}" type="datetimeFigureOut">
              <a:rPr lang="en-GB" smtClean="0"/>
              <a:t>05/05/2022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3411812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6D1EFB-9E24-4190-89EE-C9CD5CB6F9D4}"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159115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6D1EFB-9E24-4190-89EE-C9CD5CB6F9D4}" type="datetimeFigureOut">
              <a:rPr lang="en-GB" smtClean="0"/>
              <a:t>05/05/2022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2052055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6D1EFB-9E24-4190-89EE-C9CD5CB6F9D4}" type="datetimeFigureOut">
              <a:rPr lang="en-GB" smtClean="0"/>
              <a:t>05/05/2022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124000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D1EFB-9E24-4190-89EE-C9CD5CB6F9D4}" type="datetimeFigureOut">
              <a:rPr lang="en-GB" smtClean="0"/>
              <a:t>05/05/2022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21858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6D1EFB-9E24-4190-89EE-C9CD5CB6F9D4}"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340159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6D1EFB-9E24-4190-89EE-C9CD5CB6F9D4}" type="datetimeFigureOut">
              <a:rPr lang="en-GB" smtClean="0"/>
              <a:t>05/05/2022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F2D67F-84C9-4EEF-AD9E-34C46F7208FB}" type="slidenum">
              <a:rPr lang="en-GB" smtClean="0"/>
              <a:t>‹#›</a:t>
            </a:fld>
            <a:endParaRPr lang="en-GB"/>
          </a:p>
        </p:txBody>
      </p:sp>
    </p:spTree>
    <p:extLst>
      <p:ext uri="{BB962C8B-B14F-4D97-AF65-F5344CB8AC3E}">
        <p14:creationId xmlns:p14="http://schemas.microsoft.com/office/powerpoint/2010/main" val="295493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66D1EFB-9E24-4190-89EE-C9CD5CB6F9D4}" type="datetimeFigureOut">
              <a:rPr lang="en-GB" smtClean="0"/>
              <a:t>05/05/2022</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CF2D67F-84C9-4EEF-AD9E-34C46F7208FB}" type="slidenum">
              <a:rPr lang="en-GB" smtClean="0"/>
              <a:t>‹#›</a:t>
            </a:fld>
            <a:endParaRPr lang="en-GB"/>
          </a:p>
        </p:txBody>
      </p:sp>
    </p:spTree>
    <p:extLst>
      <p:ext uri="{BB962C8B-B14F-4D97-AF65-F5344CB8AC3E}">
        <p14:creationId xmlns:p14="http://schemas.microsoft.com/office/powerpoint/2010/main" val="2053501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4287F-5CD6-436E-B0DA-9A96C952D9BC}"/>
              </a:ext>
            </a:extLst>
          </p:cNvPr>
          <p:cNvSpPr>
            <a:spLocks noGrp="1"/>
          </p:cNvSpPr>
          <p:nvPr>
            <p:ph type="ctrTitle"/>
          </p:nvPr>
        </p:nvSpPr>
        <p:spPr>
          <a:xfrm>
            <a:off x="2928400" y="245535"/>
            <a:ext cx="8574622" cy="490736"/>
          </a:xfrm>
        </p:spPr>
        <p:txBody>
          <a:bodyPr>
            <a:noAutofit/>
          </a:bodyPr>
          <a:lstStyle/>
          <a:p>
            <a:fld id="{6FA172D7-343E-4ECB-83D0-817260ADD472}" type="datetime2">
              <a:rPr lang="en-GB" sz="2800" u="sng" smtClean="0"/>
              <a:t>Thursday, 05 May 2022</a:t>
            </a:fld>
            <a:endParaRPr lang="en-GB" sz="2800" u="sng" dirty="0"/>
          </a:p>
        </p:txBody>
      </p:sp>
      <p:sp>
        <p:nvSpPr>
          <p:cNvPr id="3" name="Subtitle 2">
            <a:extLst>
              <a:ext uri="{FF2B5EF4-FFF2-40B4-BE49-F238E27FC236}">
                <a16:creationId xmlns:a16="http://schemas.microsoft.com/office/drawing/2014/main" id="{EA85B84D-4C8F-4D4C-A4E2-C24B94334E8C}"/>
              </a:ext>
            </a:extLst>
          </p:cNvPr>
          <p:cNvSpPr>
            <a:spLocks noGrp="1"/>
          </p:cNvSpPr>
          <p:nvPr>
            <p:ph type="subTitle" idx="1"/>
          </p:nvPr>
        </p:nvSpPr>
        <p:spPr>
          <a:xfrm>
            <a:off x="2120877" y="1549729"/>
            <a:ext cx="9706945" cy="1388534"/>
          </a:xfrm>
        </p:spPr>
        <p:txBody>
          <a:bodyPr>
            <a:normAutofit/>
          </a:bodyPr>
          <a:lstStyle/>
          <a:p>
            <a:pPr algn="l"/>
            <a:r>
              <a:rPr lang="en-GB" sz="2400" b="1" dirty="0"/>
              <a:t>Expected learning outcome for today:</a:t>
            </a:r>
            <a:endParaRPr lang="en-GB" sz="2400" dirty="0"/>
          </a:p>
          <a:p>
            <a:pPr algn="l"/>
            <a:r>
              <a:rPr lang="en-GB" sz="2400" dirty="0"/>
              <a:t>To understand how to choose a question to investigate for Science Fair</a:t>
            </a:r>
          </a:p>
        </p:txBody>
      </p:sp>
      <p:sp>
        <p:nvSpPr>
          <p:cNvPr id="4" name="Title 1">
            <a:extLst>
              <a:ext uri="{FF2B5EF4-FFF2-40B4-BE49-F238E27FC236}">
                <a16:creationId xmlns:a16="http://schemas.microsoft.com/office/drawing/2014/main" id="{31117627-54E1-40C0-B8B6-90A57FEBA3CA}"/>
              </a:ext>
            </a:extLst>
          </p:cNvPr>
          <p:cNvSpPr txBox="1">
            <a:spLocks/>
          </p:cNvSpPr>
          <p:nvPr/>
        </p:nvSpPr>
        <p:spPr>
          <a:xfrm>
            <a:off x="2928400" y="897632"/>
            <a:ext cx="8574622" cy="490736"/>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2800" u="sng" dirty="0"/>
              <a:t>Science Fair Lesson x: x</a:t>
            </a:r>
          </a:p>
        </p:txBody>
      </p:sp>
      <p:sp>
        <p:nvSpPr>
          <p:cNvPr id="5" name="TextBox 4">
            <a:extLst>
              <a:ext uri="{FF2B5EF4-FFF2-40B4-BE49-F238E27FC236}">
                <a16:creationId xmlns:a16="http://schemas.microsoft.com/office/drawing/2014/main" id="{9BB2D583-DCB2-47F9-B364-4326B77C5490}"/>
              </a:ext>
            </a:extLst>
          </p:cNvPr>
          <p:cNvSpPr txBox="1"/>
          <p:nvPr/>
        </p:nvSpPr>
        <p:spPr>
          <a:xfrm>
            <a:off x="3791763" y="3247152"/>
            <a:ext cx="6847895" cy="1569660"/>
          </a:xfrm>
          <a:prstGeom prst="rect">
            <a:avLst/>
          </a:prstGeom>
          <a:noFill/>
          <a:ln>
            <a:solidFill>
              <a:schemeClr val="accent1"/>
            </a:solidFill>
          </a:ln>
        </p:spPr>
        <p:txBody>
          <a:bodyPr wrap="square" rtlCol="0">
            <a:spAutoFit/>
          </a:bodyPr>
          <a:lstStyle/>
          <a:p>
            <a:r>
              <a:rPr lang="en-GB" sz="2400" b="1" dirty="0"/>
              <a:t>Today’s key vocabulary:</a:t>
            </a:r>
          </a:p>
          <a:p>
            <a:pPr marL="342900" indent="-342900">
              <a:buFont typeface="Arial" panose="020B0604020202020204" pitchFamily="34" charset="0"/>
              <a:buChar char="•"/>
            </a:pPr>
            <a:r>
              <a:rPr lang="en-GB" sz="2400" b="1" dirty="0"/>
              <a:t>Testable – </a:t>
            </a:r>
            <a:r>
              <a:rPr lang="en-GB" sz="2400" dirty="0"/>
              <a:t>can be tested </a:t>
            </a:r>
          </a:p>
          <a:p>
            <a:pPr marL="342900" indent="-342900">
              <a:buFont typeface="Arial" panose="020B0604020202020204" pitchFamily="34" charset="0"/>
              <a:buChar char="•"/>
            </a:pPr>
            <a:endParaRPr lang="en-GB" sz="2400" dirty="0"/>
          </a:p>
          <a:p>
            <a:endParaRPr lang="en-GB" sz="2400" b="1" dirty="0"/>
          </a:p>
        </p:txBody>
      </p:sp>
      <p:sp>
        <p:nvSpPr>
          <p:cNvPr id="6" name="TextBox 5">
            <a:extLst>
              <a:ext uri="{FF2B5EF4-FFF2-40B4-BE49-F238E27FC236}">
                <a16:creationId xmlns:a16="http://schemas.microsoft.com/office/drawing/2014/main" id="{E673161E-07E1-45F2-A60B-3C8919A6C23C}"/>
              </a:ext>
            </a:extLst>
          </p:cNvPr>
          <p:cNvSpPr txBox="1"/>
          <p:nvPr/>
        </p:nvSpPr>
        <p:spPr>
          <a:xfrm>
            <a:off x="5344105" y="5042805"/>
            <a:ext cx="6847895" cy="1569660"/>
          </a:xfrm>
          <a:prstGeom prst="rect">
            <a:avLst/>
          </a:prstGeom>
          <a:noFill/>
          <a:ln>
            <a:solidFill>
              <a:schemeClr val="accent1"/>
            </a:solidFill>
          </a:ln>
        </p:spPr>
        <p:txBody>
          <a:bodyPr wrap="square" rtlCol="0">
            <a:spAutoFit/>
          </a:bodyPr>
          <a:lstStyle/>
          <a:p>
            <a:r>
              <a:rPr lang="en-GB" sz="2400" b="1" dirty="0"/>
              <a:t>Starter:  </a:t>
            </a:r>
          </a:p>
          <a:p>
            <a:r>
              <a:rPr lang="en-GB" sz="2400" b="1" dirty="0"/>
              <a:t>“If I could investigate one question about the world it would be…”</a:t>
            </a:r>
          </a:p>
          <a:p>
            <a:r>
              <a:rPr lang="en-GB" sz="2400" b="1" dirty="0"/>
              <a:t>Discuss how you would finish this sentence.</a:t>
            </a:r>
          </a:p>
        </p:txBody>
      </p:sp>
    </p:spTree>
    <p:extLst>
      <p:ext uri="{BB962C8B-B14F-4D97-AF65-F5344CB8AC3E}">
        <p14:creationId xmlns:p14="http://schemas.microsoft.com/office/powerpoint/2010/main" val="342104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BA1A-9FB0-4CDD-85FF-9F3E1C44A9E6}"/>
              </a:ext>
            </a:extLst>
          </p:cNvPr>
          <p:cNvSpPr>
            <a:spLocks noGrp="1"/>
          </p:cNvSpPr>
          <p:nvPr>
            <p:ph type="title"/>
          </p:nvPr>
        </p:nvSpPr>
        <p:spPr>
          <a:xfrm>
            <a:off x="1638692" y="1"/>
            <a:ext cx="9773496" cy="771896"/>
          </a:xfrm>
        </p:spPr>
        <p:txBody>
          <a:bodyPr/>
          <a:lstStyle/>
          <a:p>
            <a:pPr algn="l"/>
            <a:r>
              <a:rPr lang="en-GB" u="sng" dirty="0"/>
              <a:t>Starter</a:t>
            </a:r>
          </a:p>
        </p:txBody>
      </p:sp>
      <p:sp>
        <p:nvSpPr>
          <p:cNvPr id="3" name="Content Placeholder 2">
            <a:extLst>
              <a:ext uri="{FF2B5EF4-FFF2-40B4-BE49-F238E27FC236}">
                <a16:creationId xmlns:a16="http://schemas.microsoft.com/office/drawing/2014/main" id="{4B7F5E74-6D89-4EFF-AA2A-95B19B60B048}"/>
              </a:ext>
            </a:extLst>
          </p:cNvPr>
          <p:cNvSpPr>
            <a:spLocks noGrp="1"/>
          </p:cNvSpPr>
          <p:nvPr>
            <p:ph idx="1"/>
          </p:nvPr>
        </p:nvSpPr>
        <p:spPr>
          <a:xfrm>
            <a:off x="1258679" y="771897"/>
            <a:ext cx="10018713" cy="5047012"/>
          </a:xfrm>
        </p:spPr>
        <p:txBody>
          <a:bodyPr anchor="t"/>
          <a:lstStyle/>
          <a:p>
            <a:r>
              <a:rPr lang="en-GB" dirty="0"/>
              <a:t>Discuss these possible questions together.</a:t>
            </a:r>
          </a:p>
          <a:p>
            <a:pPr lvl="1"/>
            <a:r>
              <a:rPr lang="en-GB" sz="2400" dirty="0"/>
              <a:t>Is it possible to investigate the questions?</a:t>
            </a:r>
          </a:p>
          <a:p>
            <a:pPr lvl="1"/>
            <a:r>
              <a:rPr lang="en-GB" sz="2400" dirty="0"/>
              <a:t>Is it safe to investigate the question?</a:t>
            </a:r>
          </a:p>
          <a:p>
            <a:pPr lvl="1"/>
            <a:r>
              <a:rPr lang="en-GB" sz="2400" dirty="0"/>
              <a:t>Can the question be tested (can we answer it scientifically)?</a:t>
            </a:r>
          </a:p>
        </p:txBody>
      </p:sp>
      <p:pic>
        <p:nvPicPr>
          <p:cNvPr id="4" name="Picture 4" descr="http://farm4.static.flickr.com/3426/3866225472_3c11167d96.jpg">
            <a:extLst>
              <a:ext uri="{FF2B5EF4-FFF2-40B4-BE49-F238E27FC236}">
                <a16:creationId xmlns:a16="http://schemas.microsoft.com/office/drawing/2014/main" id="{F10D968A-6024-41BE-BE21-1F3F18980C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065" y="2931570"/>
            <a:ext cx="2458811" cy="164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http://www.kansasstatefair.com/photo-gallery/main.php?g2_view=core.DownloadItem&amp;g2_itemId=458&amp;g2_serialNumber=4">
            <a:extLst>
              <a:ext uri="{FF2B5EF4-FFF2-40B4-BE49-F238E27FC236}">
                <a16:creationId xmlns:a16="http://schemas.microsoft.com/office/drawing/2014/main" id="{C9C16010-47BB-46F3-956E-1471C8E6D8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7896" y="2931570"/>
            <a:ext cx="1677833" cy="167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http://www.johncarpetcleaner.com/images/CatNap.jpg">
            <a:extLst>
              <a:ext uri="{FF2B5EF4-FFF2-40B4-BE49-F238E27FC236}">
                <a16:creationId xmlns:a16="http://schemas.microsoft.com/office/drawing/2014/main" id="{24C45D1E-BDD7-435F-AE41-6A3CBCC394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3749" y="2931570"/>
            <a:ext cx="2220791" cy="166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http://ankythera.com/Tubes/Collection/Sparton/Console/images/Orig/Television/TV_Components.jpg">
            <a:extLst>
              <a:ext uri="{FF2B5EF4-FFF2-40B4-BE49-F238E27FC236}">
                <a16:creationId xmlns:a16="http://schemas.microsoft.com/office/drawing/2014/main" id="{50D9BF96-E1B3-4A7C-8BDA-2051D9C628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1844" y="2967774"/>
            <a:ext cx="2210156" cy="1642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pictures.directnews.co.uk/liveimages/ITV1+logo_1681_19056732_0_0_7026427_300.jpg">
            <a:extLst>
              <a:ext uri="{FF2B5EF4-FFF2-40B4-BE49-F238E27FC236}">
                <a16:creationId xmlns:a16="http://schemas.microsoft.com/office/drawing/2014/main" id="{F4387AE2-2C8F-484D-A632-B7C1FDB5D6D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10927" y="2921675"/>
            <a:ext cx="1688468" cy="1688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D6D97643-A803-45D8-90C5-D17F0F8A00F7}"/>
              </a:ext>
            </a:extLst>
          </p:cNvPr>
          <p:cNvSpPr txBox="1"/>
          <p:nvPr/>
        </p:nvSpPr>
        <p:spPr>
          <a:xfrm>
            <a:off x="2440559" y="4747275"/>
            <a:ext cx="6686379" cy="2677656"/>
          </a:xfrm>
          <a:prstGeom prst="rect">
            <a:avLst/>
          </a:prstGeom>
          <a:noFill/>
        </p:spPr>
        <p:txBody>
          <a:bodyPr wrap="square" rtlCol="0">
            <a:spAutoFit/>
          </a:bodyPr>
          <a:lstStyle/>
          <a:p>
            <a:r>
              <a:rPr lang="en-GB" sz="2400" dirty="0"/>
              <a:t>What fungi grow in the local woods?</a:t>
            </a:r>
          </a:p>
          <a:p>
            <a:r>
              <a:rPr lang="en-GB" sz="2400" dirty="0"/>
              <a:t>Can I train my dog?</a:t>
            </a:r>
          </a:p>
          <a:p>
            <a:r>
              <a:rPr lang="en-GB" sz="2400" dirty="0"/>
              <a:t>How long does my cat nap for?</a:t>
            </a:r>
          </a:p>
          <a:p>
            <a:r>
              <a:rPr lang="en-GB" sz="2400" dirty="0"/>
              <a:t>How long are adverts?</a:t>
            </a:r>
          </a:p>
          <a:p>
            <a:r>
              <a:rPr lang="en-GB" sz="2400" dirty="0"/>
              <a:t>What components are inside a TV?</a:t>
            </a:r>
          </a:p>
          <a:p>
            <a:endParaRPr lang="en-GB" sz="2400" dirty="0"/>
          </a:p>
          <a:p>
            <a:endParaRPr lang="en-GB" sz="2400" dirty="0"/>
          </a:p>
        </p:txBody>
      </p:sp>
    </p:spTree>
    <p:extLst>
      <p:ext uri="{BB962C8B-B14F-4D97-AF65-F5344CB8AC3E}">
        <p14:creationId xmlns:p14="http://schemas.microsoft.com/office/powerpoint/2010/main" val="3436221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8052162-4814-450A-BDBC-80C400076FDC}"/>
              </a:ext>
            </a:extLst>
          </p:cNvPr>
          <p:cNvGraphicFramePr>
            <a:graphicFrameLocks noGrp="1"/>
          </p:cNvGraphicFramePr>
          <p:nvPr>
            <p:ph idx="1"/>
            <p:extLst>
              <p:ext uri="{D42A27DB-BD31-4B8C-83A1-F6EECF244321}">
                <p14:modId xmlns:p14="http://schemas.microsoft.com/office/powerpoint/2010/main" val="2335316941"/>
              </p:ext>
            </p:extLst>
          </p:nvPr>
        </p:nvGraphicFramePr>
        <p:xfrm>
          <a:off x="296883" y="493816"/>
          <a:ext cx="11598025" cy="2225040"/>
        </p:xfrm>
        <a:graphic>
          <a:graphicData uri="http://schemas.openxmlformats.org/drawingml/2006/table">
            <a:tbl>
              <a:tblPr firstRow="1" bandRow="1">
                <a:tableStyleId>{5C22544A-7EE6-4342-B048-85BDC9FD1C3A}</a:tableStyleId>
              </a:tblPr>
              <a:tblGrid>
                <a:gridCol w="3693226">
                  <a:extLst>
                    <a:ext uri="{9D8B030D-6E8A-4147-A177-3AD203B41FA5}">
                      <a16:colId xmlns:a16="http://schemas.microsoft.com/office/drawing/2014/main" val="2092388603"/>
                    </a:ext>
                  </a:extLst>
                </a:gridCol>
                <a:gridCol w="1769423">
                  <a:extLst>
                    <a:ext uri="{9D8B030D-6E8A-4147-A177-3AD203B41FA5}">
                      <a16:colId xmlns:a16="http://schemas.microsoft.com/office/drawing/2014/main" val="3146302457"/>
                    </a:ext>
                  </a:extLst>
                </a:gridCol>
                <a:gridCol w="1793174">
                  <a:extLst>
                    <a:ext uri="{9D8B030D-6E8A-4147-A177-3AD203B41FA5}">
                      <a16:colId xmlns:a16="http://schemas.microsoft.com/office/drawing/2014/main" val="2252742903"/>
                    </a:ext>
                  </a:extLst>
                </a:gridCol>
                <a:gridCol w="2022597">
                  <a:extLst>
                    <a:ext uri="{9D8B030D-6E8A-4147-A177-3AD203B41FA5}">
                      <a16:colId xmlns:a16="http://schemas.microsoft.com/office/drawing/2014/main" val="2056575048"/>
                    </a:ext>
                  </a:extLst>
                </a:gridCol>
                <a:gridCol w="2319605">
                  <a:extLst>
                    <a:ext uri="{9D8B030D-6E8A-4147-A177-3AD203B41FA5}">
                      <a16:colId xmlns:a16="http://schemas.microsoft.com/office/drawing/2014/main" val="3711691328"/>
                    </a:ext>
                  </a:extLst>
                </a:gridCol>
              </a:tblGrid>
              <a:tr h="370840">
                <a:tc>
                  <a:txBody>
                    <a:bodyPr/>
                    <a:lstStyle/>
                    <a:p>
                      <a:r>
                        <a:rPr lang="en-GB" dirty="0"/>
                        <a:t>Question</a:t>
                      </a:r>
                    </a:p>
                  </a:txBody>
                  <a:tcPr/>
                </a:tc>
                <a:tc>
                  <a:txBody>
                    <a:bodyPr/>
                    <a:lstStyle/>
                    <a:p>
                      <a:r>
                        <a:rPr lang="en-GB" dirty="0"/>
                        <a:t>Is it possible?</a:t>
                      </a:r>
                    </a:p>
                  </a:txBody>
                  <a:tcPr/>
                </a:tc>
                <a:tc>
                  <a:txBody>
                    <a:bodyPr/>
                    <a:lstStyle/>
                    <a:p>
                      <a:r>
                        <a:rPr lang="en-GB" dirty="0"/>
                        <a:t>Is it safe?</a:t>
                      </a:r>
                    </a:p>
                  </a:txBody>
                  <a:tcPr/>
                </a:tc>
                <a:tc>
                  <a:txBody>
                    <a:bodyPr/>
                    <a:lstStyle/>
                    <a:p>
                      <a:r>
                        <a:rPr lang="en-GB" dirty="0"/>
                        <a:t>Is it testable?</a:t>
                      </a:r>
                    </a:p>
                  </a:txBody>
                  <a:tcPr/>
                </a:tc>
                <a:tc>
                  <a:txBody>
                    <a:bodyPr/>
                    <a:lstStyle/>
                    <a:p>
                      <a:r>
                        <a:rPr lang="en-GB" dirty="0"/>
                        <a:t>Comments</a:t>
                      </a:r>
                    </a:p>
                  </a:txBody>
                  <a:tcPr/>
                </a:tc>
                <a:extLst>
                  <a:ext uri="{0D108BD9-81ED-4DB2-BD59-A6C34878D82A}">
                    <a16:rowId xmlns:a16="http://schemas.microsoft.com/office/drawing/2014/main" val="3800030664"/>
                  </a:ext>
                </a:extLst>
              </a:tr>
              <a:tr h="370840">
                <a:tc>
                  <a:txBody>
                    <a:bodyPr/>
                    <a:lstStyle/>
                    <a:p>
                      <a:r>
                        <a:rPr lang="en-GB" sz="1800" dirty="0"/>
                        <a:t>What fungi grow in the local woods?</a:t>
                      </a:r>
                    </a:p>
                  </a:txBody>
                  <a:tcPr/>
                </a:tc>
                <a:tc>
                  <a:txBody>
                    <a:bodyPr/>
                    <a:lstStyle/>
                    <a:p>
                      <a:r>
                        <a:rPr lang="en-GB" dirty="0">
                          <a:sym typeface="Wingdings" panose="05000000000000000000" pitchFamily="2" charset="2"/>
                        </a:rPr>
                        <a:t></a:t>
                      </a:r>
                      <a:endParaRPr lang="en-GB" dirty="0"/>
                    </a:p>
                  </a:txBody>
                  <a:tcPr/>
                </a:tc>
                <a:tc>
                  <a:txBody>
                    <a:bodyPr/>
                    <a:lstStyle/>
                    <a:p>
                      <a:r>
                        <a:rPr lang="en-GB" dirty="0">
                          <a:sym typeface="Wingdings 2" panose="05020102010507070707" pitchFamily="18" charset="2"/>
                        </a:rPr>
                        <a:t></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tc>
                <a:tc>
                  <a:txBody>
                    <a:bodyPr/>
                    <a:lstStyle/>
                    <a:p>
                      <a:endParaRPr lang="en-GB" dirty="0"/>
                    </a:p>
                  </a:txBody>
                  <a:tcPr/>
                </a:tc>
                <a:extLst>
                  <a:ext uri="{0D108BD9-81ED-4DB2-BD59-A6C34878D82A}">
                    <a16:rowId xmlns:a16="http://schemas.microsoft.com/office/drawing/2014/main" val="257239240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Can I train my dog?</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2" panose="05020102010507070707" pitchFamily="18" charset="2"/>
                        </a:rPr>
                        <a:t>?</a:t>
                      </a:r>
                      <a:endParaRPr lang="en-GB" dirty="0"/>
                    </a:p>
                  </a:txBody>
                  <a:tcPr/>
                </a:tc>
                <a:tc>
                  <a:txBody>
                    <a:bodyPr/>
                    <a:lstStyle/>
                    <a:p>
                      <a:r>
                        <a:rPr lang="en-GB" dirty="0"/>
                        <a:t>?</a:t>
                      </a:r>
                    </a:p>
                  </a:txBody>
                  <a:tcPr/>
                </a:tc>
                <a:tc>
                  <a:txBody>
                    <a:bodyPr/>
                    <a:lstStyle/>
                    <a:p>
                      <a:endParaRPr lang="en-GB" dirty="0"/>
                    </a:p>
                  </a:txBody>
                  <a:tcPr/>
                </a:tc>
                <a:extLst>
                  <a:ext uri="{0D108BD9-81ED-4DB2-BD59-A6C34878D82A}">
                    <a16:rowId xmlns:a16="http://schemas.microsoft.com/office/drawing/2014/main" val="153800492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How long does my cat nap for?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tc>
                <a:tc>
                  <a:txBody>
                    <a:bodyPr/>
                    <a:lstStyle/>
                    <a:p>
                      <a:r>
                        <a:rPr lang="en-GB" dirty="0"/>
                        <a:t>?</a:t>
                      </a:r>
                    </a:p>
                  </a:txBody>
                  <a:tcPr/>
                </a:tc>
                <a:tc>
                  <a:txBody>
                    <a:bodyPr/>
                    <a:lstStyle/>
                    <a:p>
                      <a:endParaRPr lang="en-GB"/>
                    </a:p>
                  </a:txBody>
                  <a:tcPr/>
                </a:tc>
                <a:extLst>
                  <a:ext uri="{0D108BD9-81ED-4DB2-BD59-A6C34878D82A}">
                    <a16:rowId xmlns:a16="http://schemas.microsoft.com/office/drawing/2014/main" val="120158654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How long are adverts?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tc>
                <a:tc>
                  <a:txBody>
                    <a:bodyPr/>
                    <a:lstStyle/>
                    <a:p>
                      <a:endParaRPr lang="en-GB"/>
                    </a:p>
                  </a:txBody>
                  <a:tcPr/>
                </a:tc>
                <a:extLst>
                  <a:ext uri="{0D108BD9-81ED-4DB2-BD59-A6C34878D82A}">
                    <a16:rowId xmlns:a16="http://schemas.microsoft.com/office/drawing/2014/main" val="126963501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t>What components are inside a TV?</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2" panose="05020102010507070707" pitchFamily="18" charset="2"/>
                        </a:rPr>
                        <a:t></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sym typeface="Wingdings" panose="05000000000000000000" pitchFamily="2" charset="2"/>
                        </a:rPr>
                        <a:t></a:t>
                      </a:r>
                      <a:endParaRPr lang="en-GB" dirty="0"/>
                    </a:p>
                  </a:txBody>
                  <a:tcPr/>
                </a:tc>
                <a:tc>
                  <a:txBody>
                    <a:bodyPr/>
                    <a:lstStyle/>
                    <a:p>
                      <a:endParaRPr lang="en-GB" dirty="0"/>
                    </a:p>
                  </a:txBody>
                  <a:tcPr/>
                </a:tc>
                <a:extLst>
                  <a:ext uri="{0D108BD9-81ED-4DB2-BD59-A6C34878D82A}">
                    <a16:rowId xmlns:a16="http://schemas.microsoft.com/office/drawing/2014/main" val="4276479860"/>
                  </a:ext>
                </a:extLst>
              </a:tr>
            </a:tbl>
          </a:graphicData>
        </a:graphic>
      </p:graphicFrame>
      <p:sp>
        <p:nvSpPr>
          <p:cNvPr id="5" name="TextBox 4">
            <a:extLst>
              <a:ext uri="{FF2B5EF4-FFF2-40B4-BE49-F238E27FC236}">
                <a16:creationId xmlns:a16="http://schemas.microsoft.com/office/drawing/2014/main" id="{E92DC528-E299-43AD-AF36-42C450D5470E}"/>
              </a:ext>
            </a:extLst>
          </p:cNvPr>
          <p:cNvSpPr txBox="1"/>
          <p:nvPr/>
        </p:nvSpPr>
        <p:spPr>
          <a:xfrm>
            <a:off x="1591294" y="3099460"/>
            <a:ext cx="10303614" cy="2677656"/>
          </a:xfrm>
          <a:prstGeom prst="rect">
            <a:avLst/>
          </a:prstGeom>
          <a:noFill/>
        </p:spPr>
        <p:txBody>
          <a:bodyPr wrap="square" rtlCol="0">
            <a:spAutoFit/>
          </a:bodyPr>
          <a:lstStyle/>
          <a:p>
            <a:r>
              <a:rPr lang="en-GB" sz="2400" b="1" dirty="0"/>
              <a:t>Summary:</a:t>
            </a:r>
          </a:p>
          <a:p>
            <a:pPr marL="342900" indent="-342900">
              <a:buFont typeface="Arial" panose="020B0604020202020204" pitchFamily="34" charset="0"/>
              <a:buChar char="•"/>
            </a:pPr>
            <a:r>
              <a:rPr lang="en-GB" sz="2400" dirty="0"/>
              <a:t>The question needs to be specific so that you can answer it in a reasonable amount of time.</a:t>
            </a:r>
          </a:p>
          <a:p>
            <a:pPr marL="342900" indent="-342900">
              <a:buFont typeface="Arial" panose="020B0604020202020204" pitchFamily="34" charset="0"/>
              <a:buChar char="•"/>
            </a:pPr>
            <a:r>
              <a:rPr lang="en-GB" sz="2400" dirty="0"/>
              <a:t>You can’t carry out unsafe investigations.  </a:t>
            </a:r>
          </a:p>
          <a:p>
            <a:pPr marL="342900" indent="-342900">
              <a:buFont typeface="Arial" panose="020B0604020202020204" pitchFamily="34" charset="0"/>
              <a:buChar char="•"/>
            </a:pPr>
            <a:r>
              <a:rPr lang="en-GB" sz="2400" dirty="0"/>
              <a:t>Lots of questions can be adjusted to be safe and testable.  </a:t>
            </a:r>
          </a:p>
          <a:p>
            <a:pPr marL="342900" indent="-342900">
              <a:buFont typeface="Arial" panose="020B0604020202020204" pitchFamily="34" charset="0"/>
              <a:buChar char="•"/>
            </a:pPr>
            <a:r>
              <a:rPr lang="en-GB" sz="2400" dirty="0"/>
              <a:t>Some things might be possible if teachers and parents agree the supervision needed.</a:t>
            </a:r>
          </a:p>
        </p:txBody>
      </p:sp>
    </p:spTree>
    <p:extLst>
      <p:ext uri="{BB962C8B-B14F-4D97-AF65-F5344CB8AC3E}">
        <p14:creationId xmlns:p14="http://schemas.microsoft.com/office/powerpoint/2010/main" val="35849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1524000" y="115888"/>
            <a:ext cx="9144000" cy="6337300"/>
          </a:xfrm>
        </p:spPr>
        <p:txBody>
          <a:bodyPr>
            <a:normAutofit fontScale="92500" lnSpcReduction="10000"/>
          </a:bodyPr>
          <a:lstStyle/>
          <a:p>
            <a:pPr marL="0" indent="0">
              <a:buNone/>
            </a:pPr>
            <a:r>
              <a:rPr lang="en-GB" sz="1400" b="1"/>
              <a:t>Topics that are allowed and not allowed</a:t>
            </a:r>
          </a:p>
          <a:p>
            <a:pPr marL="0" indent="0">
              <a:buNone/>
            </a:pPr>
            <a:r>
              <a:rPr lang="en-GB" sz="1400"/>
              <a:t>Animals and plants:</a:t>
            </a:r>
          </a:p>
          <a:p>
            <a:pPr lvl="1" eaLnBrk="1" hangingPunct="1"/>
            <a:r>
              <a:rPr lang="en-GB" sz="1400"/>
              <a:t>Vertebrates may not be studied.  Insects may be permitted but only if your teacher agrees to your proposal </a:t>
            </a:r>
            <a:r>
              <a:rPr lang="en-GB" sz="1400" b="1"/>
              <a:t>in writing.</a:t>
            </a:r>
            <a:endParaRPr lang="en-GB" sz="1400"/>
          </a:p>
          <a:p>
            <a:pPr lvl="1" eaLnBrk="1" hangingPunct="1"/>
            <a:r>
              <a:rPr lang="en-GB" sz="1400"/>
              <a:t>Behavioural experiments may be allowed as long as no harm (physical or psychological) comes to the animal but your teacher must agree to the proposal </a:t>
            </a:r>
            <a:r>
              <a:rPr lang="en-GB" sz="1400" b="1"/>
              <a:t>in writing.</a:t>
            </a:r>
            <a:endParaRPr lang="en-GB" sz="1400"/>
          </a:p>
          <a:p>
            <a:pPr lvl="1" eaLnBrk="1" hangingPunct="1"/>
            <a:r>
              <a:rPr lang="en-GB" sz="1400"/>
              <a:t>If your teacher agrees </a:t>
            </a:r>
            <a:r>
              <a:rPr lang="en-GB" sz="1400" b="1"/>
              <a:t>in writing</a:t>
            </a:r>
            <a:r>
              <a:rPr lang="en-GB" sz="1400"/>
              <a:t> you may be allowed to do observations but you cannot perform experiments on animals.</a:t>
            </a:r>
          </a:p>
          <a:p>
            <a:pPr lvl="1" eaLnBrk="1" hangingPunct="1"/>
            <a:r>
              <a:rPr lang="en-GB" sz="1400"/>
              <a:t>If you plan to study a plant you must check with your teacher first.  Fungi are not allowed to be studied as they may be deadly poisonous.</a:t>
            </a:r>
          </a:p>
          <a:p>
            <a:pPr marL="0" indent="0">
              <a:buNone/>
            </a:pPr>
            <a:r>
              <a:rPr lang="en-GB" sz="1400"/>
              <a:t>Chemicals</a:t>
            </a:r>
          </a:p>
          <a:p>
            <a:pPr lvl="1" eaLnBrk="1" hangingPunct="1"/>
            <a:r>
              <a:rPr lang="en-GB" sz="1400"/>
              <a:t>The chemical must be non-toxic (check with your teacher) and legal.</a:t>
            </a:r>
          </a:p>
          <a:p>
            <a:pPr lvl="1" eaLnBrk="1" hangingPunct="1"/>
            <a:r>
              <a:rPr lang="en-GB" sz="1400"/>
              <a:t>Chemicals must not be explosive.</a:t>
            </a:r>
          </a:p>
          <a:p>
            <a:pPr lvl="1" eaLnBrk="1" hangingPunct="1"/>
            <a:r>
              <a:rPr lang="en-GB" sz="1400"/>
              <a:t>Slightly corrosive chemicals (cleaners, mild acids and bases) will need consideration and permission </a:t>
            </a:r>
            <a:r>
              <a:rPr lang="en-GB" sz="1400" b="1"/>
              <a:t>in writing</a:t>
            </a:r>
            <a:r>
              <a:rPr lang="en-GB" sz="1400"/>
              <a:t> from the teacher.</a:t>
            </a:r>
          </a:p>
          <a:p>
            <a:pPr marL="0" indent="0">
              <a:buNone/>
            </a:pPr>
            <a:r>
              <a:rPr lang="en-GB" sz="1400"/>
              <a:t>Energy</a:t>
            </a:r>
          </a:p>
          <a:p>
            <a:pPr lvl="1" eaLnBrk="1" hangingPunct="1"/>
            <a:r>
              <a:rPr lang="en-GB" sz="1400"/>
              <a:t>Heat is necessary in many investigations or engineering solutions (inventions). Once the temperature is going to get above 50 degrees C teacher supervision in the lab is necessary.  Remember even low heat energy devices can build up heat and be harmful.</a:t>
            </a:r>
          </a:p>
          <a:p>
            <a:pPr lvl="1" eaLnBrk="1" hangingPunct="1"/>
            <a:r>
              <a:rPr lang="en-GB" sz="1400"/>
              <a:t>Open flames can only be used if they are part of an agreed investigation that will be carried out during lessons in the lab.</a:t>
            </a:r>
          </a:p>
          <a:p>
            <a:pPr lvl="1" eaLnBrk="1" hangingPunct="1"/>
            <a:r>
              <a:rPr lang="en-GB" sz="1400"/>
              <a:t>Electricity cannot normally be used as batteries can release a high charge and mains electricity is too dangerous unsupervised.  If you have an idea requiring a power supply then check with your teacher if this can be allowed but try to avoid it.</a:t>
            </a:r>
          </a:p>
          <a:p>
            <a:pPr marL="0" indent="0">
              <a:buNone/>
            </a:pPr>
            <a:r>
              <a:rPr lang="en-GB" sz="1400"/>
              <a:t>Engineering</a:t>
            </a:r>
          </a:p>
          <a:p>
            <a:pPr marL="0" indent="0">
              <a:buNone/>
            </a:pPr>
            <a:r>
              <a:rPr lang="en-GB" sz="1400"/>
              <a:t>	- Do not back-engineer (open up and investigate) items unless your teacher has approved this.</a:t>
            </a:r>
          </a:p>
          <a:p>
            <a:pPr marL="0" indent="0">
              <a:buNone/>
            </a:pPr>
            <a:endParaRPr lang="en-GB" sz="1400"/>
          </a:p>
        </p:txBody>
      </p:sp>
    </p:spTree>
    <p:extLst>
      <p:ext uri="{BB962C8B-B14F-4D97-AF65-F5344CB8AC3E}">
        <p14:creationId xmlns:p14="http://schemas.microsoft.com/office/powerpoint/2010/main" val="125190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BA1A-9FB0-4CDD-85FF-9F3E1C44A9E6}"/>
              </a:ext>
            </a:extLst>
          </p:cNvPr>
          <p:cNvSpPr>
            <a:spLocks noGrp="1"/>
          </p:cNvSpPr>
          <p:nvPr>
            <p:ph type="title"/>
          </p:nvPr>
        </p:nvSpPr>
        <p:spPr>
          <a:xfrm>
            <a:off x="1638692" y="1"/>
            <a:ext cx="9773496" cy="771896"/>
          </a:xfrm>
        </p:spPr>
        <p:txBody>
          <a:bodyPr/>
          <a:lstStyle/>
          <a:p>
            <a:pPr algn="l"/>
            <a:r>
              <a:rPr lang="en-GB" u="sng" dirty="0"/>
              <a:t>Main Task 1</a:t>
            </a:r>
          </a:p>
        </p:txBody>
      </p:sp>
      <p:sp>
        <p:nvSpPr>
          <p:cNvPr id="3" name="Content Placeholder 2">
            <a:extLst>
              <a:ext uri="{FF2B5EF4-FFF2-40B4-BE49-F238E27FC236}">
                <a16:creationId xmlns:a16="http://schemas.microsoft.com/office/drawing/2014/main" id="{4B7F5E74-6D89-4EFF-AA2A-95B19B60B048}"/>
              </a:ext>
            </a:extLst>
          </p:cNvPr>
          <p:cNvSpPr>
            <a:spLocks noGrp="1"/>
          </p:cNvSpPr>
          <p:nvPr>
            <p:ph idx="1"/>
          </p:nvPr>
        </p:nvSpPr>
        <p:spPr>
          <a:xfrm>
            <a:off x="1484310" y="771897"/>
            <a:ext cx="7824582" cy="5823775"/>
          </a:xfrm>
        </p:spPr>
        <p:txBody>
          <a:bodyPr anchor="t">
            <a:normAutofit/>
          </a:bodyPr>
          <a:lstStyle/>
          <a:p>
            <a:r>
              <a:rPr lang="en-GB" dirty="0"/>
              <a:t>You are going to work in groups to think about some questions that might like to research.  You will eventually pick just one question but good planning should involve considering several options before finalising your idea.</a:t>
            </a:r>
          </a:p>
          <a:p>
            <a:pPr lvl="1"/>
            <a:r>
              <a:rPr lang="en-GB" sz="2400" dirty="0"/>
              <a:t>On a piece of paper or a wipe board, think of about 10 questions that you might like to investigate.</a:t>
            </a:r>
          </a:p>
          <a:p>
            <a:pPr lvl="1"/>
            <a:r>
              <a:rPr lang="en-GB" sz="2400" dirty="0"/>
              <a:t>Once you have done this, discuss whether each question is testable and safe.   Also can it realistically be researched in a short amount of time at home or in school?</a:t>
            </a:r>
          </a:p>
          <a:p>
            <a:pPr lvl="1"/>
            <a:r>
              <a:rPr lang="en-GB" sz="2400" dirty="0"/>
              <a:t>Can any of the questions be worded to make them more specific?  </a:t>
            </a:r>
          </a:p>
        </p:txBody>
      </p:sp>
      <p:sp>
        <p:nvSpPr>
          <p:cNvPr id="4" name="Rectangle: Folded Corner 3">
            <a:extLst>
              <a:ext uri="{FF2B5EF4-FFF2-40B4-BE49-F238E27FC236}">
                <a16:creationId xmlns:a16="http://schemas.microsoft.com/office/drawing/2014/main" id="{23815319-6C03-4F4E-98A6-54D3F449BEE2}"/>
              </a:ext>
            </a:extLst>
          </p:cNvPr>
          <p:cNvSpPr/>
          <p:nvPr/>
        </p:nvSpPr>
        <p:spPr>
          <a:xfrm>
            <a:off x="9723457" y="1435309"/>
            <a:ext cx="1995073" cy="312170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063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06636658"/>
              </p:ext>
            </p:extLst>
          </p:nvPr>
        </p:nvGraphicFramePr>
        <p:xfrm>
          <a:off x="2543331" y="-150648"/>
          <a:ext cx="9144000" cy="6843552"/>
        </p:xfrm>
        <a:graphic>
          <a:graphicData uri="http://schemas.openxmlformats.org/drawingml/2006/table">
            <a:tbl>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89020">
                <a:tc gridSpan="2">
                  <a:txBody>
                    <a:bodyPr/>
                    <a:lstStyle/>
                    <a:p>
                      <a:endParaRPr lang="en-GB" sz="2400" dirty="0"/>
                    </a:p>
                  </a:txBody>
                  <a:tcPr marT="48627" marB="48627" anchor="ctr"/>
                </a:tc>
                <a:tc hMerge="1">
                  <a:txBody>
                    <a:bodyPr/>
                    <a:lstStyle/>
                    <a:p>
                      <a:endParaRPr lang="en-GB"/>
                    </a:p>
                  </a:txBody>
                  <a:tcPr/>
                </a:tc>
                <a:extLst>
                  <a:ext uri="{0D108BD9-81ED-4DB2-BD59-A6C34878D82A}">
                    <a16:rowId xmlns:a16="http://schemas.microsoft.com/office/drawing/2014/main" val="10000"/>
                  </a:ext>
                </a:extLst>
              </a:tr>
              <a:tr h="676374">
                <a:tc>
                  <a:txBody>
                    <a:bodyPr/>
                    <a:lstStyle/>
                    <a:p>
                      <a:pPr algn="ctr" fontAlgn="t"/>
                      <a:r>
                        <a:rPr lang="en-GB" sz="2400" b="1" dirty="0">
                          <a:solidFill>
                            <a:srgbClr val="363638"/>
                          </a:solidFill>
                          <a:effectLst/>
                        </a:rPr>
                        <a:t>Broad Questions</a:t>
                      </a:r>
                    </a:p>
                  </a:txBody>
                  <a:tcPr marT="48627" marB="48627"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B w="9525" cap="flat" cmpd="sng" algn="ctr">
                      <a:solidFill>
                        <a:srgbClr val="CBDEED"/>
                      </a:solidFill>
                      <a:prstDash val="solid"/>
                      <a:round/>
                      <a:headEnd type="none" w="med" len="med"/>
                      <a:tailEnd type="none" w="med" len="med"/>
                    </a:lnB>
                    <a:noFill/>
                  </a:tcPr>
                </a:tc>
                <a:tc>
                  <a:txBody>
                    <a:bodyPr/>
                    <a:lstStyle/>
                    <a:p>
                      <a:pPr algn="ctr" fontAlgn="t"/>
                      <a:r>
                        <a:rPr lang="en-GB" sz="2400" b="1" dirty="0">
                          <a:solidFill>
                            <a:srgbClr val="363638"/>
                          </a:solidFill>
                          <a:effectLst/>
                        </a:rPr>
                        <a:t>Testable questions</a:t>
                      </a:r>
                    </a:p>
                  </a:txBody>
                  <a:tcPr marT="48627" marB="48627"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CBDEED"/>
                      </a:solidFill>
                      <a:prstDash val="solid"/>
                      <a:round/>
                      <a:headEnd type="none" w="med" len="med"/>
                      <a:tailEnd type="none" w="med" len="med"/>
                    </a:lnB>
                    <a:noFill/>
                  </a:tcPr>
                </a:tc>
                <a:extLst>
                  <a:ext uri="{0D108BD9-81ED-4DB2-BD59-A6C34878D82A}">
                    <a16:rowId xmlns:a16="http://schemas.microsoft.com/office/drawing/2014/main" val="10001"/>
                  </a:ext>
                </a:extLst>
              </a:tr>
              <a:tr h="680784">
                <a:tc>
                  <a:txBody>
                    <a:bodyPr/>
                    <a:lstStyle/>
                    <a:p>
                      <a:r>
                        <a:rPr lang="en-GB" sz="2400" dirty="0">
                          <a:effectLst/>
                        </a:rPr>
                        <a:t>How do lubricants work?</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tc>
                  <a:txBody>
                    <a:bodyPr/>
                    <a:lstStyle/>
                    <a:p>
                      <a:r>
                        <a:rPr lang="en-GB" sz="2400">
                          <a:effectLst/>
                        </a:rPr>
                        <a:t>Which combination of lubricants will work best on a bicycle wheel?</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extLst>
                  <a:ext uri="{0D108BD9-81ED-4DB2-BD59-A6C34878D82A}">
                    <a16:rowId xmlns:a16="http://schemas.microsoft.com/office/drawing/2014/main" val="10002"/>
                  </a:ext>
                </a:extLst>
              </a:tr>
              <a:tr h="965934">
                <a:tc>
                  <a:txBody>
                    <a:bodyPr/>
                    <a:lstStyle/>
                    <a:p>
                      <a:r>
                        <a:rPr lang="en-GB" sz="2400" dirty="0">
                          <a:effectLst/>
                        </a:rPr>
                        <a:t>What can affect animal behaviours?</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tc>
                  <a:txBody>
                    <a:bodyPr/>
                    <a:lstStyle/>
                    <a:p>
                      <a:r>
                        <a:rPr lang="en-GB" sz="2400">
                          <a:effectLst/>
                        </a:rPr>
                        <a:t>What is the effect of a low-level electrical field on the movement of fruit flies?</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extLst>
                  <a:ext uri="{0D108BD9-81ED-4DB2-BD59-A6C34878D82A}">
                    <a16:rowId xmlns:a16="http://schemas.microsoft.com/office/drawing/2014/main" val="10003"/>
                  </a:ext>
                </a:extLst>
              </a:tr>
              <a:tr h="680784">
                <a:tc>
                  <a:txBody>
                    <a:bodyPr/>
                    <a:lstStyle/>
                    <a:p>
                      <a:r>
                        <a:rPr lang="en-GB" sz="2400">
                          <a:effectLst/>
                        </a:rPr>
                        <a:t>What happens when water expands as it freezes?</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tc>
                  <a:txBody>
                    <a:bodyPr/>
                    <a:lstStyle/>
                    <a:p>
                      <a:r>
                        <a:rPr lang="en-GB" sz="2400">
                          <a:effectLst/>
                        </a:rPr>
                        <a:t>How much force is needed to keep water from expanding as it freezes?</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extLst>
                  <a:ext uri="{0D108BD9-81ED-4DB2-BD59-A6C34878D82A}">
                    <a16:rowId xmlns:a16="http://schemas.microsoft.com/office/drawing/2014/main" val="10004"/>
                  </a:ext>
                </a:extLst>
              </a:tr>
              <a:tr h="676374">
                <a:tc>
                  <a:txBody>
                    <a:bodyPr/>
                    <a:lstStyle/>
                    <a:p>
                      <a:r>
                        <a:rPr lang="en-GB" sz="2400">
                          <a:effectLst/>
                        </a:rPr>
                        <a:t>What is soap?</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tc>
                  <a:txBody>
                    <a:bodyPr/>
                    <a:lstStyle/>
                    <a:p>
                      <a:r>
                        <a:rPr lang="en-GB" sz="2400">
                          <a:effectLst/>
                        </a:rPr>
                        <a:t>Which detergent removes stains the best?</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extLst>
                  <a:ext uri="{0D108BD9-81ED-4DB2-BD59-A6C34878D82A}">
                    <a16:rowId xmlns:a16="http://schemas.microsoft.com/office/drawing/2014/main" val="10005"/>
                  </a:ext>
                </a:extLst>
              </a:tr>
              <a:tr h="680784">
                <a:tc>
                  <a:txBody>
                    <a:bodyPr/>
                    <a:lstStyle/>
                    <a:p>
                      <a:r>
                        <a:rPr lang="en-GB" sz="2400" dirty="0">
                          <a:effectLst/>
                        </a:rPr>
                        <a:t>What is bread mould?</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tc>
                  <a:txBody>
                    <a:bodyPr/>
                    <a:lstStyle/>
                    <a:p>
                      <a:r>
                        <a:rPr lang="en-GB" sz="2400" dirty="0">
                          <a:effectLst/>
                        </a:rPr>
                        <a:t>What conditions keep bread mould from growing on bread?</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extLst>
                  <a:ext uri="{0D108BD9-81ED-4DB2-BD59-A6C34878D82A}">
                    <a16:rowId xmlns:a16="http://schemas.microsoft.com/office/drawing/2014/main" val="10006"/>
                  </a:ext>
                </a:extLst>
              </a:tr>
              <a:tr h="680784">
                <a:tc>
                  <a:txBody>
                    <a:bodyPr/>
                    <a:lstStyle/>
                    <a:p>
                      <a:r>
                        <a:rPr lang="en-GB" sz="2400" dirty="0">
                          <a:effectLst/>
                        </a:rPr>
                        <a:t>What do birds eat?</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tc>
                  <a:txBody>
                    <a:bodyPr/>
                    <a:lstStyle/>
                    <a:p>
                      <a:r>
                        <a:rPr lang="en-GB" sz="2400" dirty="0">
                          <a:effectLst/>
                        </a:rPr>
                        <a:t>What type of food and feeder will attract the most cardinals?</a:t>
                      </a:r>
                    </a:p>
                  </a:txBody>
                  <a:tcPr marT="48627" marB="48627" anchor="ctr">
                    <a:lnL w="9525" cap="flat" cmpd="sng" algn="ctr">
                      <a:solidFill>
                        <a:srgbClr val="CBDEED"/>
                      </a:solidFill>
                      <a:prstDash val="solid"/>
                      <a:round/>
                      <a:headEnd type="none" w="med" len="med"/>
                      <a:tailEnd type="none" w="med" len="med"/>
                    </a:lnL>
                    <a:lnR w="9525" cap="flat" cmpd="sng" algn="ctr">
                      <a:solidFill>
                        <a:srgbClr val="CBDEED"/>
                      </a:solidFill>
                      <a:prstDash val="solid"/>
                      <a:round/>
                      <a:headEnd type="none" w="med" len="med"/>
                      <a:tailEnd type="none" w="med" len="med"/>
                    </a:lnR>
                    <a:lnT w="9525" cap="flat" cmpd="sng" algn="ctr">
                      <a:solidFill>
                        <a:srgbClr val="CBDEED"/>
                      </a:solidFill>
                      <a:prstDash val="solid"/>
                      <a:round/>
                      <a:headEnd type="none" w="med" len="med"/>
                      <a:tailEnd type="none" w="med" len="med"/>
                    </a:lnT>
                    <a:lnB w="9525" cap="flat" cmpd="sng" algn="ctr">
                      <a:solidFill>
                        <a:srgbClr val="CBDEED"/>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7685" name="Rectangle 1"/>
          <p:cNvSpPr>
            <a:spLocks noChangeArrowheads="1"/>
          </p:cNvSpPr>
          <p:nvPr/>
        </p:nvSpPr>
        <p:spPr bwMode="auto">
          <a:xfrm>
            <a:off x="1981201" y="15298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cs typeface="Arial" charset="0"/>
            </a:endParaRPr>
          </a:p>
        </p:txBody>
      </p:sp>
      <p:sp>
        <p:nvSpPr>
          <p:cNvPr id="2" name="Speech Bubble: Oval 1">
            <a:extLst>
              <a:ext uri="{FF2B5EF4-FFF2-40B4-BE49-F238E27FC236}">
                <a16:creationId xmlns:a16="http://schemas.microsoft.com/office/drawing/2014/main" id="{F552B992-911B-437F-A7D4-A46C879DD2B5}"/>
              </a:ext>
            </a:extLst>
          </p:cNvPr>
          <p:cNvSpPr/>
          <p:nvPr/>
        </p:nvSpPr>
        <p:spPr>
          <a:xfrm>
            <a:off x="2308484" y="389743"/>
            <a:ext cx="8994099" cy="53964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Share some of your questions.</a:t>
            </a:r>
          </a:p>
          <a:p>
            <a:pPr algn="ctr"/>
            <a:endParaRPr lang="en-GB" sz="2400" dirty="0"/>
          </a:p>
          <a:p>
            <a:pPr algn="ctr"/>
            <a:r>
              <a:rPr lang="en-GB" sz="2400" dirty="0"/>
              <a:t>PAUSE POUNCE BOUNCE</a:t>
            </a:r>
          </a:p>
          <a:p>
            <a:pPr algn="ctr"/>
            <a:endParaRPr lang="en-GB" sz="2400" dirty="0"/>
          </a:p>
          <a:p>
            <a:pPr algn="ctr"/>
            <a:r>
              <a:rPr lang="en-GB" sz="2400" dirty="0"/>
              <a:t>You might be asked if you think a question is testable, safe and practicable (can realistically be tested).</a:t>
            </a:r>
          </a:p>
        </p:txBody>
      </p:sp>
    </p:spTree>
    <p:extLst>
      <p:ext uri="{BB962C8B-B14F-4D97-AF65-F5344CB8AC3E}">
        <p14:creationId xmlns:p14="http://schemas.microsoft.com/office/powerpoint/2010/main" val="304555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BA1A-9FB0-4CDD-85FF-9F3E1C44A9E6}"/>
              </a:ext>
            </a:extLst>
          </p:cNvPr>
          <p:cNvSpPr>
            <a:spLocks noGrp="1"/>
          </p:cNvSpPr>
          <p:nvPr>
            <p:ph type="title"/>
          </p:nvPr>
        </p:nvSpPr>
        <p:spPr>
          <a:xfrm>
            <a:off x="1638692" y="1"/>
            <a:ext cx="9773496" cy="771896"/>
          </a:xfrm>
        </p:spPr>
        <p:txBody>
          <a:bodyPr/>
          <a:lstStyle/>
          <a:p>
            <a:pPr algn="l"/>
            <a:r>
              <a:rPr lang="en-GB" u="sng" dirty="0"/>
              <a:t>Homework</a:t>
            </a:r>
          </a:p>
        </p:txBody>
      </p:sp>
      <p:sp>
        <p:nvSpPr>
          <p:cNvPr id="3" name="Content Placeholder 2">
            <a:extLst>
              <a:ext uri="{FF2B5EF4-FFF2-40B4-BE49-F238E27FC236}">
                <a16:creationId xmlns:a16="http://schemas.microsoft.com/office/drawing/2014/main" id="{4B7F5E74-6D89-4EFF-AA2A-95B19B60B048}"/>
              </a:ext>
            </a:extLst>
          </p:cNvPr>
          <p:cNvSpPr>
            <a:spLocks noGrp="1"/>
          </p:cNvSpPr>
          <p:nvPr>
            <p:ph idx="1"/>
          </p:nvPr>
        </p:nvSpPr>
        <p:spPr>
          <a:xfrm>
            <a:off x="1516083" y="830607"/>
            <a:ext cx="10018713" cy="3124201"/>
          </a:xfrm>
        </p:spPr>
        <p:txBody>
          <a:bodyPr/>
          <a:lstStyle/>
          <a:p>
            <a:r>
              <a:rPr lang="en-GB" dirty="0"/>
              <a:t>Decide on a question you would like to investigate so that your teacher can discuss this with you and help you refine it, if necessary.  You can discuss this with parents or carers too – they may like to help you when it comes to carrying out your research.</a:t>
            </a:r>
          </a:p>
          <a:p>
            <a:r>
              <a:rPr lang="en-GB" dirty="0"/>
              <a:t>Complete the </a:t>
            </a:r>
            <a:r>
              <a:rPr lang="en-GB"/>
              <a:t>proposal form.</a:t>
            </a:r>
            <a:endParaRPr lang="en-GB" dirty="0"/>
          </a:p>
        </p:txBody>
      </p:sp>
    </p:spTree>
    <p:extLst>
      <p:ext uri="{BB962C8B-B14F-4D97-AF65-F5344CB8AC3E}">
        <p14:creationId xmlns:p14="http://schemas.microsoft.com/office/powerpoint/2010/main" val="38587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EBA1A-9FB0-4CDD-85FF-9F3E1C44A9E6}"/>
              </a:ext>
            </a:extLst>
          </p:cNvPr>
          <p:cNvSpPr>
            <a:spLocks noGrp="1"/>
          </p:cNvSpPr>
          <p:nvPr>
            <p:ph type="title"/>
          </p:nvPr>
        </p:nvSpPr>
        <p:spPr>
          <a:xfrm>
            <a:off x="1638692" y="1"/>
            <a:ext cx="9773496" cy="771896"/>
          </a:xfrm>
        </p:spPr>
        <p:txBody>
          <a:bodyPr/>
          <a:lstStyle/>
          <a:p>
            <a:pPr algn="l"/>
            <a:r>
              <a:rPr lang="en-GB" u="sng" dirty="0"/>
              <a:t>Plenary</a:t>
            </a:r>
          </a:p>
        </p:txBody>
      </p:sp>
      <p:sp>
        <p:nvSpPr>
          <p:cNvPr id="3" name="Content Placeholder 2">
            <a:extLst>
              <a:ext uri="{FF2B5EF4-FFF2-40B4-BE49-F238E27FC236}">
                <a16:creationId xmlns:a16="http://schemas.microsoft.com/office/drawing/2014/main" id="{4B7F5E74-6D89-4EFF-AA2A-95B19B60B048}"/>
              </a:ext>
            </a:extLst>
          </p:cNvPr>
          <p:cNvSpPr>
            <a:spLocks noGrp="1"/>
          </p:cNvSpPr>
          <p:nvPr>
            <p:ph idx="1"/>
          </p:nvPr>
        </p:nvSpPr>
        <p:spPr>
          <a:xfrm>
            <a:off x="1638692" y="909451"/>
            <a:ext cx="10018713" cy="610591"/>
          </a:xfrm>
        </p:spPr>
        <p:txBody>
          <a:bodyPr>
            <a:normAutofit/>
          </a:bodyPr>
          <a:lstStyle/>
          <a:p>
            <a:pPr marL="0" indent="0">
              <a:buNone/>
            </a:pPr>
            <a:r>
              <a:rPr lang="en-GB" sz="3200" dirty="0"/>
              <a:t>Q. Which question is safe, testable and practicable? </a:t>
            </a:r>
          </a:p>
        </p:txBody>
      </p:sp>
      <p:sp>
        <p:nvSpPr>
          <p:cNvPr id="4" name="Content Placeholder 2">
            <a:extLst>
              <a:ext uri="{FF2B5EF4-FFF2-40B4-BE49-F238E27FC236}">
                <a16:creationId xmlns:a16="http://schemas.microsoft.com/office/drawing/2014/main" id="{BD63279F-3A1F-4B21-92AF-F80511F8193B}"/>
              </a:ext>
            </a:extLst>
          </p:cNvPr>
          <p:cNvSpPr txBox="1">
            <a:spLocks/>
          </p:cNvSpPr>
          <p:nvPr/>
        </p:nvSpPr>
        <p:spPr>
          <a:xfrm>
            <a:off x="1638691" y="2553195"/>
            <a:ext cx="10018713" cy="610591"/>
          </a:xfrm>
          <a:prstGeom prst="rect">
            <a:avLst/>
          </a:prstGeom>
          <a:solidFill>
            <a:srgbClr val="FFC000"/>
          </a:solid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GB" sz="3200" dirty="0"/>
              <a:t>A. Which type of battery is most powerful?</a:t>
            </a:r>
          </a:p>
        </p:txBody>
      </p:sp>
      <p:sp>
        <p:nvSpPr>
          <p:cNvPr id="5" name="Content Placeholder 2">
            <a:extLst>
              <a:ext uri="{FF2B5EF4-FFF2-40B4-BE49-F238E27FC236}">
                <a16:creationId xmlns:a16="http://schemas.microsoft.com/office/drawing/2014/main" id="{39B5D5B0-6203-4019-9566-C331000779E1}"/>
              </a:ext>
            </a:extLst>
          </p:cNvPr>
          <p:cNvSpPr txBox="1">
            <a:spLocks/>
          </p:cNvSpPr>
          <p:nvPr/>
        </p:nvSpPr>
        <p:spPr>
          <a:xfrm>
            <a:off x="1638691" y="3263735"/>
            <a:ext cx="10018713" cy="610591"/>
          </a:xfrm>
          <a:prstGeom prst="rect">
            <a:avLst/>
          </a:prstGeom>
          <a:solidFill>
            <a:schemeClr val="accent4">
              <a:lumMod val="40000"/>
              <a:lumOff val="60000"/>
            </a:schemeClr>
          </a:solid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GB" sz="3200" dirty="0"/>
              <a:t>B. Why is the sky blue?</a:t>
            </a:r>
          </a:p>
        </p:txBody>
      </p:sp>
      <p:sp>
        <p:nvSpPr>
          <p:cNvPr id="6" name="Content Placeholder 2">
            <a:extLst>
              <a:ext uri="{FF2B5EF4-FFF2-40B4-BE49-F238E27FC236}">
                <a16:creationId xmlns:a16="http://schemas.microsoft.com/office/drawing/2014/main" id="{C148493A-EC47-47F9-B803-3D7B126CB125}"/>
              </a:ext>
            </a:extLst>
          </p:cNvPr>
          <p:cNvSpPr txBox="1">
            <a:spLocks/>
          </p:cNvSpPr>
          <p:nvPr/>
        </p:nvSpPr>
        <p:spPr>
          <a:xfrm>
            <a:off x="1638690" y="3974275"/>
            <a:ext cx="10018713" cy="610591"/>
          </a:xfrm>
          <a:prstGeom prst="rect">
            <a:avLst/>
          </a:prstGeom>
          <a:solidFill>
            <a:schemeClr val="accent2">
              <a:lumMod val="60000"/>
              <a:lumOff val="40000"/>
            </a:schemeClr>
          </a:solid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GB" sz="3200" dirty="0"/>
              <a:t>C. How many cars drive past school in a whole day?</a:t>
            </a:r>
          </a:p>
        </p:txBody>
      </p:sp>
      <p:sp>
        <p:nvSpPr>
          <p:cNvPr id="7" name="Content Placeholder 2">
            <a:extLst>
              <a:ext uri="{FF2B5EF4-FFF2-40B4-BE49-F238E27FC236}">
                <a16:creationId xmlns:a16="http://schemas.microsoft.com/office/drawing/2014/main" id="{0A10EEDD-35E3-484D-8975-EE4D91DED675}"/>
              </a:ext>
            </a:extLst>
          </p:cNvPr>
          <p:cNvSpPr txBox="1">
            <a:spLocks/>
          </p:cNvSpPr>
          <p:nvPr/>
        </p:nvSpPr>
        <p:spPr>
          <a:xfrm>
            <a:off x="1638690" y="4684815"/>
            <a:ext cx="10018713" cy="610591"/>
          </a:xfrm>
          <a:prstGeom prst="rect">
            <a:avLst/>
          </a:prstGeom>
          <a:solidFill>
            <a:schemeClr val="accent1">
              <a:lumMod val="60000"/>
              <a:lumOff val="40000"/>
            </a:schemeClr>
          </a:solid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GB" sz="3200" dirty="0"/>
              <a:t>D. Which type of popcorn is preferred by my class?</a:t>
            </a:r>
          </a:p>
        </p:txBody>
      </p:sp>
    </p:spTree>
    <p:extLst>
      <p:ext uri="{BB962C8B-B14F-4D97-AF65-F5344CB8AC3E}">
        <p14:creationId xmlns:p14="http://schemas.microsoft.com/office/powerpoint/2010/main" val="2116702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36</TotalTime>
  <Words>900</Words>
  <Application>Microsoft Office PowerPoint</Application>
  <PresentationFormat>Widescreen</PresentationFormat>
  <Paragraphs>98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Corbel</vt:lpstr>
      <vt:lpstr>Wingdings</vt:lpstr>
      <vt:lpstr>Wingdings 2</vt:lpstr>
      <vt:lpstr>Parallax</vt:lpstr>
      <vt:lpstr>Thursday, 05 May 2022</vt:lpstr>
      <vt:lpstr>Starter</vt:lpstr>
      <vt:lpstr>PowerPoint Presentation</vt:lpstr>
      <vt:lpstr>PowerPoint Presentation</vt:lpstr>
      <vt:lpstr>Main Task 1</vt:lpstr>
      <vt:lpstr>PowerPoint Presentation</vt:lpstr>
      <vt:lpstr>Homework</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05 May 2022</dc:title>
  <dc:creator>m.jackson</dc:creator>
  <cp:lastModifiedBy>m.jackson</cp:lastModifiedBy>
  <cp:revision>6</cp:revision>
  <dcterms:created xsi:type="dcterms:W3CDTF">2022-05-05T08:51:44Z</dcterms:created>
  <dcterms:modified xsi:type="dcterms:W3CDTF">2022-05-05T13:50:11Z</dcterms:modified>
</cp:coreProperties>
</file>